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6"/>
  </p:notesMasterIdLst>
  <p:handoutMasterIdLst>
    <p:handoutMasterId r:id="rId17"/>
  </p:handoutMasterIdLst>
  <p:sldIdLst>
    <p:sldId id="256" r:id="rId2"/>
    <p:sldId id="266" r:id="rId3"/>
    <p:sldId id="257" r:id="rId4"/>
    <p:sldId id="260" r:id="rId5"/>
    <p:sldId id="262" r:id="rId6"/>
    <p:sldId id="258" r:id="rId7"/>
    <p:sldId id="263" r:id="rId8"/>
    <p:sldId id="267" r:id="rId9"/>
    <p:sldId id="268" r:id="rId10"/>
    <p:sldId id="269" r:id="rId11"/>
    <p:sldId id="270" r:id="rId12"/>
    <p:sldId id="271" r:id="rId13"/>
    <p:sldId id="272"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Slav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FFFF"/>
    <a:srgbClr val="B70D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5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350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7D2FD6-6017-E043-A918-95FBCA271B3D}" type="datetimeFigureOut">
              <a:rPr lang="en-US" smtClean="0"/>
              <a:t>12/11/13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E7ACBE-F57D-8842-A7C8-982818D83C58}" type="slidenum">
              <a:rPr lang="en-US" smtClean="0"/>
              <a:t>‹#›</a:t>
            </a:fld>
            <a:endParaRPr lang="en-US"/>
          </a:p>
        </p:txBody>
      </p:sp>
    </p:spTree>
    <p:extLst>
      <p:ext uri="{BB962C8B-B14F-4D97-AF65-F5344CB8AC3E}">
        <p14:creationId xmlns:p14="http://schemas.microsoft.com/office/powerpoint/2010/main" val="1239532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817F7-1EDF-DB4C-A318-4F164B6E5C29}" type="datetimeFigureOut">
              <a:rPr lang="en-US" smtClean="0"/>
              <a:t>12/11/13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52B033-F566-BE40-BADD-3AED88B89D6A}" type="slidenum">
              <a:rPr lang="en-US" smtClean="0"/>
              <a:t>‹#›</a:t>
            </a:fld>
            <a:endParaRPr lang="en-US"/>
          </a:p>
        </p:txBody>
      </p:sp>
    </p:spTree>
    <p:extLst>
      <p:ext uri="{BB962C8B-B14F-4D97-AF65-F5344CB8AC3E}">
        <p14:creationId xmlns:p14="http://schemas.microsoft.com/office/powerpoint/2010/main" val="17952169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52B033-F566-BE40-BADD-3AED88B89D6A}" type="slidenum">
              <a:rPr lang="en-US" smtClean="0"/>
              <a:t>1</a:t>
            </a:fld>
            <a:endParaRPr lang="en-US"/>
          </a:p>
        </p:txBody>
      </p:sp>
    </p:spTree>
    <p:extLst>
      <p:ext uri="{BB962C8B-B14F-4D97-AF65-F5344CB8AC3E}">
        <p14:creationId xmlns:p14="http://schemas.microsoft.com/office/powerpoint/2010/main" val="122421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any additional resources you used under the ones provided on</a:t>
            </a:r>
            <a:r>
              <a:rPr lang="en-US" baseline="0" dirty="0" smtClean="0"/>
              <a:t> this slide.</a:t>
            </a:r>
            <a:endParaRPr lang="en-US" dirty="0"/>
          </a:p>
        </p:txBody>
      </p:sp>
      <p:sp>
        <p:nvSpPr>
          <p:cNvPr id="4" name="Slide Number Placeholder 3"/>
          <p:cNvSpPr>
            <a:spLocks noGrp="1"/>
          </p:cNvSpPr>
          <p:nvPr>
            <p:ph type="sldNum" sz="quarter" idx="10"/>
          </p:nvPr>
        </p:nvSpPr>
        <p:spPr/>
        <p:txBody>
          <a:bodyPr/>
          <a:lstStyle/>
          <a:p>
            <a:fld id="{1052B033-F566-BE40-BADD-3AED88B89D6A}" type="slidenum">
              <a:rPr lang="en-US" smtClean="0"/>
              <a:t>14</a:t>
            </a:fld>
            <a:endParaRPr lang="en-US"/>
          </a:p>
        </p:txBody>
      </p:sp>
    </p:spTree>
    <p:extLst>
      <p:ext uri="{BB962C8B-B14F-4D97-AF65-F5344CB8AC3E}">
        <p14:creationId xmlns:p14="http://schemas.microsoft.com/office/powerpoint/2010/main" val="301490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 used for line:  Insert draw line, use the</a:t>
            </a:r>
            <a:r>
              <a:rPr lang="en-US" baseline="0" dirty="0" smtClean="0"/>
              <a:t> free form.  Draw the line from beginning to end.  Choose color for line and any other styles.  I used a yellow line with a blue glow.  I also specified the beginning of the line to be a circle and the end to be an arrow.   I then  chose the animation “Wipe” for the entrance and slowed the speed down to very slow..  When played, the animation begins on click and appears as a  line traveling.</a:t>
            </a:r>
          </a:p>
          <a:p>
            <a:endParaRPr lang="en-US" baseline="0" dirty="0" smtClean="0"/>
          </a:p>
          <a:p>
            <a:r>
              <a:rPr lang="en-US" baseline="0" dirty="0" smtClean="0"/>
              <a:t>How many miles total from St. Louis to Fort Mandan?</a:t>
            </a:r>
          </a:p>
          <a:p>
            <a:endParaRPr lang="en-US" dirty="0"/>
          </a:p>
        </p:txBody>
      </p:sp>
      <p:sp>
        <p:nvSpPr>
          <p:cNvPr id="4" name="Slide Number Placeholder 3"/>
          <p:cNvSpPr>
            <a:spLocks noGrp="1"/>
          </p:cNvSpPr>
          <p:nvPr>
            <p:ph type="sldNum" sz="quarter" idx="10"/>
          </p:nvPr>
        </p:nvSpPr>
        <p:spPr/>
        <p:txBody>
          <a:bodyPr/>
          <a:lstStyle/>
          <a:p>
            <a:fld id="{1052B033-F566-BE40-BADD-3AED88B89D6A}" type="slidenum">
              <a:rPr lang="en-US" smtClean="0"/>
              <a:t>3</a:t>
            </a:fld>
            <a:endParaRPr lang="en-US"/>
          </a:p>
        </p:txBody>
      </p:sp>
    </p:spTree>
    <p:extLst>
      <p:ext uri="{BB962C8B-B14F-4D97-AF65-F5344CB8AC3E}">
        <p14:creationId xmlns:p14="http://schemas.microsoft.com/office/powerpoint/2010/main" val="52741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52B033-F566-BE40-BADD-3AED88B89D6A}" type="slidenum">
              <a:rPr lang="en-US" smtClean="0"/>
              <a:t>7</a:t>
            </a:fld>
            <a:endParaRPr lang="en-US"/>
          </a:p>
        </p:txBody>
      </p:sp>
    </p:spTree>
    <p:extLst>
      <p:ext uri="{BB962C8B-B14F-4D97-AF65-F5344CB8AC3E}">
        <p14:creationId xmlns:p14="http://schemas.microsoft.com/office/powerpoint/2010/main" val="421738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2B033-F566-BE40-BADD-3AED88B89D6A}" type="slidenum">
              <a:rPr lang="en-US" smtClean="0"/>
              <a:t>8</a:t>
            </a:fld>
            <a:endParaRPr lang="en-US"/>
          </a:p>
        </p:txBody>
      </p:sp>
    </p:spTree>
    <p:extLst>
      <p:ext uri="{BB962C8B-B14F-4D97-AF65-F5344CB8AC3E}">
        <p14:creationId xmlns:p14="http://schemas.microsoft.com/office/powerpoint/2010/main" val="219379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52B033-F566-BE40-BADD-3AED88B89D6A}" type="slidenum">
              <a:rPr lang="en-US" smtClean="0"/>
              <a:t>9</a:t>
            </a:fld>
            <a:endParaRPr lang="en-US"/>
          </a:p>
        </p:txBody>
      </p:sp>
    </p:spTree>
    <p:extLst>
      <p:ext uri="{BB962C8B-B14F-4D97-AF65-F5344CB8AC3E}">
        <p14:creationId xmlns:p14="http://schemas.microsoft.com/office/powerpoint/2010/main" val="71307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a:t>
            </a:r>
            <a:r>
              <a:rPr lang="en-US" baseline="0" dirty="0" smtClean="0"/>
              <a:t> next slide, insert a map picture as done by Lewis and Clark.  Include information describing the mileage, areas of difficulty due to climate, terrain, etc. What is “dead reckoning?”  Add additional slides for  information and images.  You might want to include tools for mapping.  Did Lewis and Clark find a new route to the Pacific?  How will this be an advantage for United States? You might need to add one or two additional slides.</a:t>
            </a:r>
            <a:endParaRPr lang="en-US" dirty="0"/>
          </a:p>
        </p:txBody>
      </p:sp>
      <p:sp>
        <p:nvSpPr>
          <p:cNvPr id="4" name="Slide Number Placeholder 3"/>
          <p:cNvSpPr>
            <a:spLocks noGrp="1"/>
          </p:cNvSpPr>
          <p:nvPr>
            <p:ph type="sldNum" sz="quarter" idx="10"/>
          </p:nvPr>
        </p:nvSpPr>
        <p:spPr/>
        <p:txBody>
          <a:bodyPr/>
          <a:lstStyle/>
          <a:p>
            <a:fld id="{1052B033-F566-BE40-BADD-3AED88B89D6A}" type="slidenum">
              <a:rPr lang="en-US" smtClean="0"/>
              <a:t>10</a:t>
            </a:fld>
            <a:endParaRPr lang="en-US"/>
          </a:p>
        </p:txBody>
      </p:sp>
    </p:spTree>
    <p:extLst>
      <p:ext uri="{BB962C8B-B14F-4D97-AF65-F5344CB8AC3E}">
        <p14:creationId xmlns:p14="http://schemas.microsoft.com/office/powerpoint/2010/main" val="93173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web-site listed</a:t>
            </a:r>
            <a:r>
              <a:rPr lang="en-US" baseline="0" dirty="0" smtClean="0"/>
              <a:t> and one other </a:t>
            </a:r>
            <a:r>
              <a:rPr lang="en-US" baseline="0" dirty="0" err="1" smtClean="0"/>
              <a:t>webite</a:t>
            </a:r>
            <a:r>
              <a:rPr lang="en-US" baseline="0" dirty="0" smtClean="0"/>
              <a:t> resource of your </a:t>
            </a:r>
            <a:r>
              <a:rPr lang="en-US" baseline="0" dirty="0" err="1" smtClean="0"/>
              <a:t>choice,Choose</a:t>
            </a:r>
            <a:r>
              <a:rPr lang="en-US" baseline="0" dirty="0" smtClean="0"/>
              <a:t> one of the Indian Nations and  discuss the where Lewis and Clark met them and how they related with them.  What were the challenges? What did they trade? Did Lewis and Clark establish good political relationships with the Indians you are researching?  Include at least on image that supports your research. You may need to create  2 or more additional  slides for this section.</a:t>
            </a:r>
            <a:endParaRPr lang="en-US" dirty="0"/>
          </a:p>
        </p:txBody>
      </p:sp>
      <p:sp>
        <p:nvSpPr>
          <p:cNvPr id="4" name="Slide Number Placeholder 3"/>
          <p:cNvSpPr>
            <a:spLocks noGrp="1"/>
          </p:cNvSpPr>
          <p:nvPr>
            <p:ph type="sldNum" sz="quarter" idx="10"/>
          </p:nvPr>
        </p:nvSpPr>
        <p:spPr/>
        <p:txBody>
          <a:bodyPr/>
          <a:lstStyle/>
          <a:p>
            <a:fld id="{1052B033-F566-BE40-BADD-3AED88B89D6A}" type="slidenum">
              <a:rPr lang="en-US" smtClean="0"/>
              <a:t>11</a:t>
            </a:fld>
            <a:endParaRPr lang="en-US"/>
          </a:p>
        </p:txBody>
      </p:sp>
    </p:spTree>
    <p:extLst>
      <p:ext uri="{BB962C8B-B14F-4D97-AF65-F5344CB8AC3E}">
        <p14:creationId xmlns:p14="http://schemas.microsoft.com/office/powerpoint/2010/main" val="290047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Lewis and Clark documented many of the plants and animals they came across.  Using the above </a:t>
            </a:r>
            <a:r>
              <a:rPr lang="en-US" dirty="0" err="1" smtClean="0"/>
              <a:t>weblink</a:t>
            </a:r>
            <a:r>
              <a:rPr lang="en-US" dirty="0" smtClean="0"/>
              <a:t> and one other resource of your choice, describe</a:t>
            </a:r>
            <a:r>
              <a:rPr lang="en-US" baseline="0" dirty="0" smtClean="0"/>
              <a:t> one of the plant specimens collected.  Where was this specimen </a:t>
            </a:r>
            <a:r>
              <a:rPr lang="en-US" baseline="0" dirty="0" err="1" smtClean="0"/>
              <a:t>founc</a:t>
            </a:r>
            <a:r>
              <a:rPr lang="en-US" baseline="0" dirty="0" smtClean="0"/>
              <a:t>?  What important value does it have?  Include one photo of the plant you chose.  Did Lewis and Clark bring back a sufficient report to the President?</a:t>
            </a:r>
            <a:endParaRPr lang="en-US" dirty="0"/>
          </a:p>
        </p:txBody>
      </p:sp>
      <p:sp>
        <p:nvSpPr>
          <p:cNvPr id="4" name="Slide Number Placeholder 3"/>
          <p:cNvSpPr>
            <a:spLocks noGrp="1"/>
          </p:cNvSpPr>
          <p:nvPr>
            <p:ph type="sldNum" sz="quarter" idx="10"/>
          </p:nvPr>
        </p:nvSpPr>
        <p:spPr/>
        <p:txBody>
          <a:bodyPr/>
          <a:lstStyle/>
          <a:p>
            <a:fld id="{1052B033-F566-BE40-BADD-3AED88B89D6A}" type="slidenum">
              <a:rPr lang="en-US" smtClean="0"/>
              <a:t>12</a:t>
            </a:fld>
            <a:endParaRPr lang="en-US"/>
          </a:p>
        </p:txBody>
      </p:sp>
    </p:spTree>
    <p:extLst>
      <p:ext uri="{BB962C8B-B14F-4D97-AF65-F5344CB8AC3E}">
        <p14:creationId xmlns:p14="http://schemas.microsoft.com/office/powerpoint/2010/main" val="298509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Choosing one of the areas on</a:t>
            </a:r>
            <a:r>
              <a:rPr lang="en-US" baseline="0" dirty="0" smtClean="0"/>
              <a:t> your map, describe what events took place.  Use the above web-link to determine the time frame of your adventure.  Choose 5 journal entries written by Lewis &amp; Clark.  Create a slide that shows the date, place, description and/or  and any other pertinent info that took place.   </a:t>
            </a:r>
            <a:endParaRPr lang="en-US" dirty="0"/>
          </a:p>
        </p:txBody>
      </p:sp>
      <p:sp>
        <p:nvSpPr>
          <p:cNvPr id="4" name="Slide Number Placeholder 3"/>
          <p:cNvSpPr>
            <a:spLocks noGrp="1"/>
          </p:cNvSpPr>
          <p:nvPr>
            <p:ph type="sldNum" sz="quarter" idx="10"/>
          </p:nvPr>
        </p:nvSpPr>
        <p:spPr/>
        <p:txBody>
          <a:bodyPr/>
          <a:lstStyle/>
          <a:p>
            <a:fld id="{1052B033-F566-BE40-BADD-3AED88B89D6A}" type="slidenum">
              <a:rPr lang="en-US" smtClean="0"/>
              <a:t>13</a:t>
            </a:fld>
            <a:endParaRPr lang="en-US"/>
          </a:p>
        </p:txBody>
      </p:sp>
    </p:spTree>
    <p:extLst>
      <p:ext uri="{BB962C8B-B14F-4D97-AF65-F5344CB8AC3E}">
        <p14:creationId xmlns:p14="http://schemas.microsoft.com/office/powerpoint/2010/main" val="400646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03CEC41E-48BD-4881-B6FF-D82EEBBCD904}" type="datetimeFigureOut">
              <a:rPr lang="en-US" smtClean="0"/>
              <a:t>12/11/13</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hyperlink" Target="http://www.history.army.mil/LC/Explore/Fort_Mandan/gallery.htm" TargetMode="External"/><Relationship Id="rId4" Type="http://schemas.openxmlformats.org/officeDocument/2006/relationships/hyperlink" Target="http://www.nps.gov/nr/travel/lewisandclark/index.htm" TargetMode="External"/><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history.army.mil/LC/Explore/Fort_Mandan/gallery.htm" TargetMode="External"/><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hyperlink" Target="http://www.nationalgeographic.com/west/main.html" TargetMode="External"/><Relationship Id="rId4" Type="http://schemas.openxmlformats.org/officeDocument/2006/relationships/hyperlink" Target="http://www.pbs.org/lewisandclark/into/index.html" TargetMode="External"/><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Lewis &amp; Clark</a:t>
            </a:r>
            <a:endParaRPr lang="en-US" dirty="0"/>
          </a:p>
        </p:txBody>
      </p:sp>
      <p:sp>
        <p:nvSpPr>
          <p:cNvPr id="3" name="Subtitle 2"/>
          <p:cNvSpPr>
            <a:spLocks noGrp="1"/>
          </p:cNvSpPr>
          <p:nvPr>
            <p:ph type="subTitle" idx="1"/>
          </p:nvPr>
        </p:nvSpPr>
        <p:spPr/>
        <p:txBody>
          <a:bodyPr/>
          <a:lstStyle/>
          <a:p>
            <a:r>
              <a:rPr lang="en-US" dirty="0" smtClean="0"/>
              <a:t>The Fantastic Journey</a:t>
            </a:r>
            <a:endParaRPr lang="en-US" dirty="0"/>
          </a:p>
        </p:txBody>
      </p:sp>
    </p:spTree>
    <p:extLst>
      <p:ext uri="{BB962C8B-B14F-4D97-AF65-F5344CB8AC3E}">
        <p14:creationId xmlns:p14="http://schemas.microsoft.com/office/powerpoint/2010/main" val="1726894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a:t>
            </a:r>
            <a:endParaRPr lang="en-US" dirty="0"/>
          </a:p>
        </p:txBody>
      </p:sp>
    </p:spTree>
    <p:extLst>
      <p:ext uri="{BB962C8B-B14F-4D97-AF65-F5344CB8AC3E}">
        <p14:creationId xmlns:p14="http://schemas.microsoft.com/office/powerpoint/2010/main" val="7109776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 with Indians</a:t>
            </a:r>
            <a:endParaRPr lang="en-US" dirty="0"/>
          </a:p>
        </p:txBody>
      </p:sp>
      <p:sp>
        <p:nvSpPr>
          <p:cNvPr id="3" name="Content Placeholder 2"/>
          <p:cNvSpPr>
            <a:spLocks noGrp="1"/>
          </p:cNvSpPr>
          <p:nvPr>
            <p:ph idx="1"/>
          </p:nvPr>
        </p:nvSpPr>
        <p:spPr>
          <a:xfrm>
            <a:off x="784860" y="2655332"/>
            <a:ext cx="7688580" cy="2438400"/>
          </a:xfrm>
        </p:spPr>
        <p:txBody>
          <a:bodyPr numCol="2">
            <a:noAutofit/>
          </a:bodyPr>
          <a:lstStyle/>
          <a:p>
            <a:pPr>
              <a:lnSpc>
                <a:spcPct val="20000"/>
              </a:lnSpc>
            </a:pPr>
            <a:r>
              <a:rPr lang="en-US" dirty="0" err="1" smtClean="0"/>
              <a:t>Arikaras</a:t>
            </a:r>
            <a:endParaRPr lang="en-US" dirty="0" smtClean="0"/>
          </a:p>
          <a:p>
            <a:pPr>
              <a:lnSpc>
                <a:spcPct val="20000"/>
              </a:lnSpc>
            </a:pPr>
            <a:r>
              <a:rPr lang="en-US" dirty="0" err="1" smtClean="0"/>
              <a:t>Assiniboins</a:t>
            </a:r>
            <a:endParaRPr lang="en-US" dirty="0" smtClean="0"/>
          </a:p>
          <a:p>
            <a:pPr>
              <a:lnSpc>
                <a:spcPct val="20000"/>
              </a:lnSpc>
            </a:pPr>
            <a:r>
              <a:rPr lang="en-US" dirty="0" smtClean="0"/>
              <a:t>Blackfeet</a:t>
            </a:r>
          </a:p>
          <a:p>
            <a:pPr>
              <a:lnSpc>
                <a:spcPct val="20000"/>
              </a:lnSpc>
            </a:pPr>
            <a:r>
              <a:rPr lang="en-US" dirty="0" smtClean="0"/>
              <a:t>Chinooks</a:t>
            </a:r>
          </a:p>
          <a:p>
            <a:pPr>
              <a:lnSpc>
                <a:spcPct val="20000"/>
              </a:lnSpc>
            </a:pPr>
            <a:r>
              <a:rPr lang="en-US" dirty="0" err="1" smtClean="0"/>
              <a:t>Hidatsas</a:t>
            </a:r>
            <a:endParaRPr lang="en-US" dirty="0" smtClean="0"/>
          </a:p>
          <a:p>
            <a:pPr>
              <a:lnSpc>
                <a:spcPct val="20000"/>
              </a:lnSpc>
            </a:pPr>
            <a:r>
              <a:rPr lang="en-US" dirty="0" err="1" smtClean="0"/>
              <a:t>Mandans</a:t>
            </a:r>
            <a:endParaRPr lang="en-US" dirty="0" smtClean="0"/>
          </a:p>
          <a:p>
            <a:pPr>
              <a:lnSpc>
                <a:spcPct val="20000"/>
              </a:lnSpc>
            </a:pPr>
            <a:r>
              <a:rPr lang="en-US" dirty="0" err="1" smtClean="0"/>
              <a:t>Missouris</a:t>
            </a:r>
            <a:endParaRPr lang="en-US" dirty="0" smtClean="0"/>
          </a:p>
          <a:p>
            <a:pPr>
              <a:lnSpc>
                <a:spcPct val="20000"/>
              </a:lnSpc>
            </a:pPr>
            <a:r>
              <a:rPr lang="en-US" dirty="0" smtClean="0"/>
              <a:t>Nez </a:t>
            </a:r>
            <a:r>
              <a:rPr lang="en-US" dirty="0" err="1" smtClean="0"/>
              <a:t>Perces</a:t>
            </a:r>
            <a:endParaRPr lang="en-US" dirty="0" smtClean="0"/>
          </a:p>
          <a:p>
            <a:pPr>
              <a:lnSpc>
                <a:spcPct val="20000"/>
              </a:lnSpc>
            </a:pPr>
            <a:r>
              <a:rPr lang="en-US" dirty="0" err="1" smtClean="0"/>
              <a:t>Otos</a:t>
            </a:r>
            <a:endParaRPr lang="en-US" dirty="0" smtClean="0"/>
          </a:p>
          <a:p>
            <a:pPr>
              <a:lnSpc>
                <a:spcPct val="20000"/>
              </a:lnSpc>
            </a:pPr>
            <a:r>
              <a:rPr lang="en-US" dirty="0" smtClean="0"/>
              <a:t>Shoshones</a:t>
            </a:r>
          </a:p>
          <a:p>
            <a:pPr>
              <a:lnSpc>
                <a:spcPct val="20000"/>
              </a:lnSpc>
            </a:pPr>
            <a:r>
              <a:rPr lang="en-US" dirty="0" smtClean="0"/>
              <a:t>Teton Sioux</a:t>
            </a:r>
          </a:p>
          <a:p>
            <a:pPr>
              <a:lnSpc>
                <a:spcPct val="20000"/>
              </a:lnSpc>
            </a:pPr>
            <a:r>
              <a:rPr lang="en-US" dirty="0" err="1" smtClean="0"/>
              <a:t>Tillamooks</a:t>
            </a:r>
            <a:endParaRPr lang="en-US" dirty="0" smtClean="0"/>
          </a:p>
          <a:p>
            <a:pPr>
              <a:lnSpc>
                <a:spcPct val="20000"/>
              </a:lnSpc>
            </a:pPr>
            <a:r>
              <a:rPr lang="en-US" dirty="0" smtClean="0"/>
              <a:t>Walla </a:t>
            </a:r>
            <a:r>
              <a:rPr lang="en-US" dirty="0" err="1" smtClean="0"/>
              <a:t>Wallas</a:t>
            </a:r>
            <a:endParaRPr lang="en-US" dirty="0" smtClean="0"/>
          </a:p>
          <a:p>
            <a:pPr>
              <a:lnSpc>
                <a:spcPct val="20000"/>
              </a:lnSpc>
            </a:pPr>
            <a:r>
              <a:rPr lang="en-US" dirty="0" smtClean="0"/>
              <a:t>Yankton Sioux</a:t>
            </a:r>
          </a:p>
          <a:p>
            <a:endParaRPr lang="en-US" dirty="0"/>
          </a:p>
        </p:txBody>
      </p:sp>
      <p:sp>
        <p:nvSpPr>
          <p:cNvPr id="5" name="Rectangle 4"/>
          <p:cNvSpPr/>
          <p:nvPr/>
        </p:nvSpPr>
        <p:spPr>
          <a:xfrm>
            <a:off x="1524000" y="6123355"/>
            <a:ext cx="5892800" cy="369332"/>
          </a:xfrm>
          <a:prstGeom prst="rect">
            <a:avLst/>
          </a:prstGeom>
        </p:spPr>
        <p:txBody>
          <a:bodyPr wrap="square">
            <a:spAutoFit/>
          </a:bodyPr>
          <a:lstStyle/>
          <a:p>
            <a:r>
              <a:rPr lang="en-US" dirty="0"/>
              <a:t>http://</a:t>
            </a:r>
            <a:r>
              <a:rPr lang="en-US" dirty="0" err="1"/>
              <a:t>www.pbs.org</a:t>
            </a:r>
            <a:r>
              <a:rPr lang="en-US" dirty="0"/>
              <a:t>/</a:t>
            </a:r>
            <a:r>
              <a:rPr lang="en-US" dirty="0" err="1"/>
              <a:t>lewisandclark</a:t>
            </a:r>
            <a:r>
              <a:rPr lang="en-US" dirty="0"/>
              <a:t>/native/</a:t>
            </a:r>
            <a:r>
              <a:rPr lang="en-US" dirty="0" err="1"/>
              <a:t>index.html</a:t>
            </a:r>
            <a:endParaRPr lang="en-US" dirty="0"/>
          </a:p>
        </p:txBody>
      </p:sp>
    </p:spTree>
    <p:extLst>
      <p:ext uri="{BB962C8B-B14F-4D97-AF65-F5344CB8AC3E}">
        <p14:creationId xmlns:p14="http://schemas.microsoft.com/office/powerpoint/2010/main" val="14939238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Specimens from the Journey</a:t>
            </a:r>
            <a:endParaRPr lang="en-US" dirty="0"/>
          </a:p>
        </p:txBody>
      </p:sp>
      <p:sp>
        <p:nvSpPr>
          <p:cNvPr id="4" name="Rectangle 3"/>
          <p:cNvSpPr/>
          <p:nvPr/>
        </p:nvSpPr>
        <p:spPr>
          <a:xfrm>
            <a:off x="1584960" y="5737275"/>
            <a:ext cx="5811520" cy="369332"/>
          </a:xfrm>
          <a:prstGeom prst="rect">
            <a:avLst/>
          </a:prstGeom>
        </p:spPr>
        <p:txBody>
          <a:bodyPr wrap="square">
            <a:spAutoFit/>
          </a:bodyPr>
          <a:lstStyle/>
          <a:p>
            <a:r>
              <a:rPr lang="en-US" dirty="0"/>
              <a:t>http://</a:t>
            </a:r>
            <a:r>
              <a:rPr lang="en-US" dirty="0" err="1"/>
              <a:t>lewisandclarktrail.com</a:t>
            </a:r>
            <a:r>
              <a:rPr lang="en-US" dirty="0"/>
              <a:t>/</a:t>
            </a:r>
            <a:r>
              <a:rPr lang="en-US" dirty="0" err="1"/>
              <a:t>nativeplants.htm</a:t>
            </a:r>
            <a:endParaRPr lang="en-US" dirty="0"/>
          </a:p>
        </p:txBody>
      </p:sp>
    </p:spTree>
    <p:extLst>
      <p:ext uri="{BB962C8B-B14F-4D97-AF65-F5344CB8AC3E}">
        <p14:creationId xmlns:p14="http://schemas.microsoft.com/office/powerpoint/2010/main" val="3205843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of the Journey</a:t>
            </a:r>
            <a:endParaRPr lang="en-US" dirty="0"/>
          </a:p>
        </p:txBody>
      </p:sp>
      <p:sp>
        <p:nvSpPr>
          <p:cNvPr id="4" name="Rectangle 3"/>
          <p:cNvSpPr/>
          <p:nvPr/>
        </p:nvSpPr>
        <p:spPr>
          <a:xfrm>
            <a:off x="1574800" y="3123030"/>
            <a:ext cx="6045200" cy="369332"/>
          </a:xfrm>
          <a:prstGeom prst="rect">
            <a:avLst/>
          </a:prstGeom>
        </p:spPr>
        <p:txBody>
          <a:bodyPr wrap="square">
            <a:spAutoFit/>
          </a:bodyPr>
          <a:lstStyle/>
          <a:p>
            <a:r>
              <a:rPr lang="en-US" dirty="0"/>
              <a:t>http://</a:t>
            </a:r>
            <a:r>
              <a:rPr lang="en-US" dirty="0" err="1"/>
              <a:t>www.lewisandclarktrail.com</a:t>
            </a:r>
            <a:r>
              <a:rPr lang="en-US" dirty="0"/>
              <a:t>/</a:t>
            </a:r>
            <a:r>
              <a:rPr lang="en-US" dirty="0" err="1"/>
              <a:t>diary.htm</a:t>
            </a:r>
            <a:endParaRPr lang="en-US" dirty="0"/>
          </a:p>
        </p:txBody>
      </p:sp>
    </p:spTree>
    <p:extLst>
      <p:ext uri="{BB962C8B-B14F-4D97-AF65-F5344CB8AC3E}">
        <p14:creationId xmlns:p14="http://schemas.microsoft.com/office/powerpoint/2010/main" val="2073736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424659"/>
            <a:ext cx="8163826" cy="4579715"/>
          </a:xfrm>
          <a:prstGeom prst="rect">
            <a:avLst/>
          </a:prstGeom>
          <a:noFill/>
        </p:spPr>
        <p:txBody>
          <a:bodyPr wrap="none" rtlCol="0">
            <a:spAutoFit/>
          </a:bodyPr>
          <a:lstStyle/>
          <a:p>
            <a:endParaRPr lang="en-US" sz="1600" dirty="0" smtClean="0"/>
          </a:p>
          <a:p>
            <a:pPr>
              <a:lnSpc>
                <a:spcPct val="80000"/>
              </a:lnSpc>
            </a:pPr>
            <a:r>
              <a:rPr lang="en-US" sz="1600" dirty="0">
                <a:latin typeface="Andy" charset="0"/>
              </a:rPr>
              <a:t>"Lewis and Clark." . 2001. National Geographic. 4/1/2004     </a:t>
            </a:r>
          </a:p>
          <a:p>
            <a:pPr>
              <a:lnSpc>
                <a:spcPct val="80000"/>
              </a:lnSpc>
            </a:pPr>
            <a:r>
              <a:rPr lang="en-US" sz="1600" dirty="0">
                <a:latin typeface="Andy" charset="0"/>
              </a:rPr>
              <a:t>            &lt;http://</a:t>
            </a:r>
            <a:r>
              <a:rPr lang="en-US" sz="1600" dirty="0" err="1">
                <a:latin typeface="Andy" charset="0"/>
              </a:rPr>
              <a:t>www.nationalgeographic.com</a:t>
            </a:r>
            <a:r>
              <a:rPr lang="en-US" sz="1600" dirty="0">
                <a:latin typeface="Andy" charset="0"/>
              </a:rPr>
              <a:t>/</a:t>
            </a:r>
            <a:r>
              <a:rPr lang="en-US" sz="1600" dirty="0" err="1">
                <a:latin typeface="Andy" charset="0"/>
              </a:rPr>
              <a:t>xpeditions</a:t>
            </a:r>
            <a:r>
              <a:rPr lang="en-US" sz="1600" dirty="0">
                <a:latin typeface="Andy" charset="0"/>
              </a:rPr>
              <a:t>/activities/01/lewis_map_4.html&gt;</a:t>
            </a:r>
            <a:r>
              <a:rPr lang="en-US" dirty="0" smtClean="0">
                <a:latin typeface="Andy" charset="0"/>
              </a:rPr>
              <a:t>.</a:t>
            </a:r>
          </a:p>
          <a:p>
            <a:pPr>
              <a:lnSpc>
                <a:spcPct val="80000"/>
              </a:lnSpc>
            </a:pPr>
            <a:endParaRPr lang="en-US" dirty="0" smtClean="0">
              <a:latin typeface="Andy" charset="0"/>
            </a:endParaRPr>
          </a:p>
          <a:p>
            <a:pPr>
              <a:lnSpc>
                <a:spcPct val="80000"/>
              </a:lnSpc>
            </a:pPr>
            <a:r>
              <a:rPr lang="en-US" dirty="0">
                <a:latin typeface="Andy" charset="0"/>
              </a:rPr>
              <a:t>Neiman, David. </a:t>
            </a:r>
            <a:r>
              <a:rPr lang="en-US" u="sng" dirty="0">
                <a:latin typeface="Andy" charset="0"/>
              </a:rPr>
              <a:t>Lewis and Clark Expedition</a:t>
            </a:r>
            <a:r>
              <a:rPr lang="en-US" dirty="0">
                <a:latin typeface="Andy" charset="0"/>
              </a:rPr>
              <a:t>. 2004. 4/1/2004</a:t>
            </a:r>
          </a:p>
          <a:p>
            <a:pPr>
              <a:lnSpc>
                <a:spcPct val="80000"/>
              </a:lnSpc>
            </a:pPr>
            <a:r>
              <a:rPr lang="en-US" dirty="0">
                <a:latin typeface="Andy" charset="0"/>
              </a:rPr>
              <a:t>             &lt;http://</a:t>
            </a:r>
            <a:r>
              <a:rPr lang="en-US" dirty="0" err="1">
                <a:latin typeface="Andy" charset="0"/>
              </a:rPr>
              <a:t>www.pbs.org</a:t>
            </a:r>
            <a:r>
              <a:rPr lang="en-US" dirty="0">
                <a:latin typeface="Andy" charset="0"/>
              </a:rPr>
              <a:t>/</a:t>
            </a:r>
            <a:r>
              <a:rPr lang="en-US" dirty="0" err="1">
                <a:latin typeface="Andy" charset="0"/>
              </a:rPr>
              <a:t>lewisandclark</a:t>
            </a:r>
            <a:r>
              <a:rPr lang="en-US" dirty="0">
                <a:latin typeface="Andy" charset="0"/>
              </a:rPr>
              <a:t>/inside/</a:t>
            </a:r>
            <a:r>
              <a:rPr lang="en-US" dirty="0" err="1">
                <a:latin typeface="Andy" charset="0"/>
              </a:rPr>
              <a:t>idx_equ.html</a:t>
            </a:r>
            <a:r>
              <a:rPr lang="en-US" dirty="0">
                <a:latin typeface="Andy" charset="0"/>
              </a:rPr>
              <a:t>&gt;.</a:t>
            </a:r>
            <a:r>
              <a:rPr lang="en-US" dirty="0">
                <a:latin typeface="Arial" charset="0"/>
              </a:rPr>
              <a:t> </a:t>
            </a:r>
            <a:endParaRPr lang="en-US" dirty="0" smtClean="0">
              <a:latin typeface="Arial" charset="0"/>
            </a:endParaRPr>
          </a:p>
          <a:p>
            <a:pPr>
              <a:lnSpc>
                <a:spcPct val="80000"/>
              </a:lnSpc>
            </a:pPr>
            <a:endParaRPr lang="en-US" dirty="0">
              <a:latin typeface="Arial" charset="0"/>
            </a:endParaRPr>
          </a:p>
          <a:p>
            <a:pPr>
              <a:lnSpc>
                <a:spcPct val="80000"/>
              </a:lnSpc>
            </a:pPr>
            <a:r>
              <a:rPr lang="en-US" u="sng" dirty="0">
                <a:latin typeface="Andy" charset="0"/>
              </a:rPr>
              <a:t>Lewis and Clark </a:t>
            </a:r>
            <a:r>
              <a:rPr lang="en-US" u="sng" dirty="0" smtClean="0">
                <a:latin typeface="Andy" charset="0"/>
              </a:rPr>
              <a:t>Corps of Discovery </a:t>
            </a:r>
            <a:r>
              <a:rPr lang="en-US" dirty="0" smtClean="0">
                <a:latin typeface="Andy" charset="0"/>
              </a:rPr>
              <a:t>  </a:t>
            </a:r>
            <a:r>
              <a:rPr lang="fr-FR" dirty="0" smtClean="0"/>
              <a:t>6 /27 2011</a:t>
            </a:r>
            <a:endParaRPr lang="en-US" dirty="0" smtClean="0">
              <a:latin typeface="Arial" charset="0"/>
            </a:endParaRPr>
          </a:p>
          <a:p>
            <a:pPr>
              <a:lnSpc>
                <a:spcPct val="80000"/>
              </a:lnSpc>
            </a:pPr>
            <a:r>
              <a:rPr lang="en-US" dirty="0" smtClean="0">
                <a:latin typeface="Arial" charset="0"/>
                <a:hlinkClick r:id="rId3"/>
              </a:rPr>
              <a:t>&lt;:</a:t>
            </a:r>
            <a:r>
              <a:rPr lang="en-US" dirty="0">
                <a:latin typeface="Arial" charset="0"/>
                <a:hlinkClick r:id="rId3"/>
              </a:rPr>
              <a:t>//www.history.army.mil/LC/Explore/Fort_Mandan/</a:t>
            </a:r>
            <a:r>
              <a:rPr lang="en-US" dirty="0" smtClean="0">
                <a:latin typeface="Arial" charset="0"/>
                <a:hlinkClick r:id="rId3"/>
              </a:rPr>
              <a:t>gallery.htm</a:t>
            </a:r>
            <a:r>
              <a:rPr lang="en-US" dirty="0" smtClean="0">
                <a:latin typeface="Arial" charset="0"/>
              </a:rPr>
              <a:t>&gt;</a:t>
            </a:r>
          </a:p>
          <a:p>
            <a:pPr>
              <a:lnSpc>
                <a:spcPct val="80000"/>
              </a:lnSpc>
            </a:pPr>
            <a:endParaRPr lang="en-US" dirty="0">
              <a:latin typeface="Arial" charset="0"/>
            </a:endParaRPr>
          </a:p>
          <a:p>
            <a:pPr>
              <a:lnSpc>
                <a:spcPct val="80000"/>
              </a:lnSpc>
            </a:pPr>
            <a:r>
              <a:rPr lang="en-US" u="sng" dirty="0"/>
              <a:t>National Park Service's National Register of Historic </a:t>
            </a:r>
            <a:r>
              <a:rPr lang="en-US" u="sng" dirty="0" smtClean="0"/>
              <a:t>Places</a:t>
            </a:r>
          </a:p>
          <a:p>
            <a:pPr>
              <a:lnSpc>
                <a:spcPct val="80000"/>
              </a:lnSpc>
            </a:pPr>
            <a:r>
              <a:rPr lang="en-US" dirty="0" smtClean="0">
                <a:latin typeface="Arial" charset="0"/>
                <a:hlinkClick r:id="rId4"/>
              </a:rPr>
              <a:t>&lt;http</a:t>
            </a:r>
            <a:r>
              <a:rPr lang="en-US" dirty="0">
                <a:latin typeface="Arial" charset="0"/>
                <a:hlinkClick r:id="rId4"/>
              </a:rPr>
              <a:t>://www.nps.gov/nr/travel/lewisandclark/</a:t>
            </a:r>
            <a:r>
              <a:rPr lang="en-US" dirty="0" smtClean="0">
                <a:latin typeface="Arial" charset="0"/>
                <a:hlinkClick r:id="rId4"/>
              </a:rPr>
              <a:t>index.htm</a:t>
            </a:r>
            <a:r>
              <a:rPr lang="en-US" dirty="0" smtClean="0">
                <a:latin typeface="Arial" charset="0"/>
              </a:rPr>
              <a:t>  </a:t>
            </a:r>
            <a:r>
              <a:rPr lang="en-US" dirty="0"/>
              <a:t>7/29/</a:t>
            </a:r>
            <a:r>
              <a:rPr lang="en-US" dirty="0" smtClean="0"/>
              <a:t>2011&gt;</a:t>
            </a:r>
          </a:p>
          <a:p>
            <a:pPr>
              <a:lnSpc>
                <a:spcPct val="80000"/>
              </a:lnSpc>
            </a:pPr>
            <a:endParaRPr lang="en-US" dirty="0"/>
          </a:p>
          <a:p>
            <a:pPr>
              <a:lnSpc>
                <a:spcPct val="80000"/>
              </a:lnSpc>
            </a:pPr>
            <a:r>
              <a:rPr lang="en-US" u="sng" dirty="0" smtClean="0"/>
              <a:t>The Lewis and Clark Trail  </a:t>
            </a:r>
            <a:r>
              <a:rPr lang="en-US" dirty="0"/>
              <a:t>National Park </a:t>
            </a:r>
            <a:r>
              <a:rPr lang="en-US" dirty="0" smtClean="0"/>
              <a:t>Service, November 5,  2011</a:t>
            </a:r>
            <a:endParaRPr lang="en-US" u="sng" dirty="0" smtClean="0"/>
          </a:p>
          <a:p>
            <a:pPr>
              <a:lnSpc>
                <a:spcPct val="80000"/>
              </a:lnSpc>
            </a:pPr>
            <a:r>
              <a:rPr lang="en-US" dirty="0" smtClean="0"/>
              <a:t>&lt;http</a:t>
            </a:r>
            <a:r>
              <a:rPr lang="en-US" dirty="0"/>
              <a:t>://</a:t>
            </a:r>
            <a:r>
              <a:rPr lang="en-US" dirty="0" err="1"/>
              <a:t>www.lewisandclarktrail.com</a:t>
            </a:r>
            <a:r>
              <a:rPr lang="en-US" dirty="0" smtClean="0"/>
              <a:t>/&gt;</a:t>
            </a:r>
          </a:p>
          <a:p>
            <a:pPr>
              <a:lnSpc>
                <a:spcPct val="80000"/>
              </a:lnSpc>
            </a:pPr>
            <a:endParaRPr lang="en-US" dirty="0">
              <a:latin typeface="Arial" charset="0"/>
            </a:endParaRPr>
          </a:p>
          <a:p>
            <a:pPr>
              <a:lnSpc>
                <a:spcPct val="80000"/>
              </a:lnSpc>
            </a:pPr>
            <a:endParaRPr lang="en-US" dirty="0">
              <a:latin typeface="Arial" charset="0"/>
            </a:endParaRPr>
          </a:p>
          <a:p>
            <a:pPr>
              <a:lnSpc>
                <a:spcPct val="80000"/>
              </a:lnSpc>
            </a:pPr>
            <a:endParaRPr lang="en-US" dirty="0">
              <a:latin typeface="Andy" charset="0"/>
            </a:endParaRPr>
          </a:p>
          <a:p>
            <a:pPr>
              <a:lnSpc>
                <a:spcPct val="80000"/>
              </a:lnSpc>
            </a:pPr>
            <a:r>
              <a:rPr lang="en-US" dirty="0" smtClean="0">
                <a:latin typeface="Arial" charset="0"/>
              </a:rPr>
              <a:t> </a:t>
            </a:r>
            <a:endParaRPr lang="en-US" dirty="0">
              <a:latin typeface="Arial" charset="0"/>
            </a:endParaRPr>
          </a:p>
          <a:p>
            <a:endParaRPr lang="en-US" dirty="0"/>
          </a:p>
        </p:txBody>
      </p:sp>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9126973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211155"/>
            <a:ext cx="8001000" cy="804863"/>
          </a:xfrm>
        </p:spPr>
        <p:txBody>
          <a:bodyPr/>
          <a:lstStyle/>
          <a:p>
            <a:r>
              <a:rPr lang="en-US" dirty="0" smtClean="0"/>
              <a:t>The Proposal</a:t>
            </a:r>
            <a:endParaRPr lang="en-US" dirty="0"/>
          </a:p>
        </p:txBody>
      </p:sp>
      <p:sp>
        <p:nvSpPr>
          <p:cNvPr id="6" name="Text Placeholder 5"/>
          <p:cNvSpPr>
            <a:spLocks noGrp="1"/>
          </p:cNvSpPr>
          <p:nvPr>
            <p:ph type="body" sz="half" idx="4294967295"/>
          </p:nvPr>
        </p:nvSpPr>
        <p:spPr>
          <a:xfrm>
            <a:off x="2042160" y="4704080"/>
            <a:ext cx="5364480" cy="1737996"/>
          </a:xfrm>
        </p:spPr>
        <p:txBody>
          <a:bodyPr>
            <a:normAutofit fontScale="62500" lnSpcReduction="20000"/>
          </a:bodyPr>
          <a:lstStyle/>
          <a:p>
            <a:r>
              <a:rPr lang="en-US" dirty="0" smtClean="0"/>
              <a:t>Map a new route to the Pacific</a:t>
            </a:r>
          </a:p>
          <a:p>
            <a:r>
              <a:rPr lang="en-US" dirty="0" smtClean="0"/>
              <a:t>Make contact with Native Americans</a:t>
            </a:r>
          </a:p>
          <a:p>
            <a:r>
              <a:rPr lang="en-US" dirty="0" smtClean="0"/>
              <a:t>Obtain specimens for further study</a:t>
            </a:r>
          </a:p>
          <a:p>
            <a:r>
              <a:rPr lang="en-US" dirty="0" smtClean="0"/>
              <a:t>Keep a full record of activities during the Expedition</a:t>
            </a:r>
            <a:endParaRPr lang="en-US" dirty="0"/>
          </a:p>
        </p:txBody>
      </p:sp>
      <p:pic>
        <p:nvPicPr>
          <p:cNvPr id="8" name="Picture 7"/>
          <p:cNvPicPr>
            <a:picLocks noChangeAspect="1"/>
          </p:cNvPicPr>
          <p:nvPr/>
        </p:nvPicPr>
        <p:blipFill>
          <a:blip r:embed="rId2"/>
          <a:stretch>
            <a:fillRect/>
          </a:stretch>
        </p:blipFill>
        <p:spPr>
          <a:xfrm rot="613844">
            <a:off x="4272281" y="664167"/>
            <a:ext cx="1733630" cy="22941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3"/>
          <a:stretch>
            <a:fillRect/>
          </a:stretch>
        </p:blipFill>
        <p:spPr>
          <a:xfrm rot="21133535">
            <a:off x="6245859" y="714845"/>
            <a:ext cx="1755140" cy="22709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4"/>
          <a:stretch>
            <a:fillRect/>
          </a:stretch>
        </p:blipFill>
        <p:spPr>
          <a:xfrm rot="21273255">
            <a:off x="998219" y="689047"/>
            <a:ext cx="1852167" cy="23976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Rectangle 11"/>
          <p:cNvSpPr/>
          <p:nvPr/>
        </p:nvSpPr>
        <p:spPr>
          <a:xfrm>
            <a:off x="729998" y="4016018"/>
            <a:ext cx="7702801" cy="584776"/>
          </a:xfrm>
          <a:prstGeom prst="rect">
            <a:avLst/>
          </a:prstGeom>
        </p:spPr>
        <p:txBody>
          <a:bodyPr wrap="square">
            <a:spAutoFit/>
          </a:bodyPr>
          <a:lstStyle/>
          <a:p>
            <a:r>
              <a:rPr lang="en-US" sz="1600" dirty="0"/>
              <a:t>After the Louisiana Purchase, Lewis and Clark set out on a military expedition with a small group of men to create a report for President Jefferson to include the following:</a:t>
            </a:r>
          </a:p>
        </p:txBody>
      </p:sp>
    </p:spTree>
    <p:extLst>
      <p:ext uri="{BB962C8B-B14F-4D97-AF65-F5344CB8AC3E}">
        <p14:creationId xmlns:p14="http://schemas.microsoft.com/office/powerpoint/2010/main" val="866382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03300" y="1193800"/>
            <a:ext cx="7137400" cy="4470400"/>
          </a:xfrm>
          <a:prstGeom prst="rect">
            <a:avLst/>
          </a:prstGeom>
        </p:spPr>
      </p:pic>
      <p:pic>
        <p:nvPicPr>
          <p:cNvPr id="14" name="Picture 13"/>
          <p:cNvPicPr>
            <a:picLocks noChangeAspect="1"/>
          </p:cNvPicPr>
          <p:nvPr/>
        </p:nvPicPr>
        <p:blipFill rotWithShape="1">
          <a:blip r:embed="rId3"/>
          <a:srcRect l="66099" t="76993" r="21118" b="11148"/>
          <a:stretch/>
        </p:blipFill>
        <p:spPr>
          <a:xfrm>
            <a:off x="5719385" y="4653222"/>
            <a:ext cx="912396" cy="530146"/>
          </a:xfrm>
          <a:prstGeom prst="rect">
            <a:avLst/>
          </a:prstGeom>
        </p:spPr>
      </p:pic>
      <p:pic>
        <p:nvPicPr>
          <p:cNvPr id="2" name="Picture 1"/>
          <p:cNvPicPr>
            <a:picLocks noChangeAspect="1"/>
          </p:cNvPicPr>
          <p:nvPr/>
        </p:nvPicPr>
        <p:blipFill rotWithShape="1">
          <a:blip r:embed="rId4"/>
          <a:srcRect l="1" t="1" r="38756" b="-85279"/>
          <a:stretch/>
        </p:blipFill>
        <p:spPr>
          <a:xfrm rot="19477478">
            <a:off x="3735680" y="4712759"/>
            <a:ext cx="2786934" cy="470610"/>
          </a:xfrm>
          <a:prstGeom prst="rect">
            <a:avLst/>
          </a:prstGeom>
        </p:spPr>
      </p:pic>
      <p:sp>
        <p:nvSpPr>
          <p:cNvPr id="13" name="Freeform 12"/>
          <p:cNvSpPr/>
          <p:nvPr/>
        </p:nvSpPr>
        <p:spPr>
          <a:xfrm>
            <a:off x="5596088" y="2095928"/>
            <a:ext cx="1863369" cy="2108290"/>
          </a:xfrm>
          <a:custGeom>
            <a:avLst/>
            <a:gdLst>
              <a:gd name="connsiteX0" fmla="*/ 1863369 w 1863369"/>
              <a:gd name="connsiteY0" fmla="*/ 2108257 h 2108290"/>
              <a:gd name="connsiteX1" fmla="*/ 1814051 w 1863369"/>
              <a:gd name="connsiteY1" fmla="*/ 2046612 h 2108290"/>
              <a:gd name="connsiteX2" fmla="*/ 1653765 w 1863369"/>
              <a:gd name="connsiteY2" fmla="*/ 2046612 h 2108290"/>
              <a:gd name="connsiteX3" fmla="*/ 1542798 w 1863369"/>
              <a:gd name="connsiteY3" fmla="*/ 2095928 h 2108290"/>
              <a:gd name="connsiteX4" fmla="*/ 1505809 w 1863369"/>
              <a:gd name="connsiteY4" fmla="*/ 2083599 h 2108290"/>
              <a:gd name="connsiteX5" fmla="*/ 1481149 w 1863369"/>
              <a:gd name="connsiteY5" fmla="*/ 2058941 h 2108290"/>
              <a:gd name="connsiteX6" fmla="*/ 1444160 w 1863369"/>
              <a:gd name="connsiteY6" fmla="*/ 2034283 h 2108290"/>
              <a:gd name="connsiteX7" fmla="*/ 1419501 w 1863369"/>
              <a:gd name="connsiteY7" fmla="*/ 1997296 h 2108290"/>
              <a:gd name="connsiteX8" fmla="*/ 1394841 w 1863369"/>
              <a:gd name="connsiteY8" fmla="*/ 1972638 h 2108290"/>
              <a:gd name="connsiteX9" fmla="*/ 1345523 w 1863369"/>
              <a:gd name="connsiteY9" fmla="*/ 1886335 h 2108290"/>
              <a:gd name="connsiteX10" fmla="*/ 1234556 w 1863369"/>
              <a:gd name="connsiteY10" fmla="*/ 1935651 h 2108290"/>
              <a:gd name="connsiteX11" fmla="*/ 1185237 w 1863369"/>
              <a:gd name="connsiteY11" fmla="*/ 1984967 h 2108290"/>
              <a:gd name="connsiteX12" fmla="*/ 1074270 w 1863369"/>
              <a:gd name="connsiteY12" fmla="*/ 1972638 h 2108290"/>
              <a:gd name="connsiteX13" fmla="*/ 1049610 w 1863369"/>
              <a:gd name="connsiteY13" fmla="*/ 1947980 h 2108290"/>
              <a:gd name="connsiteX14" fmla="*/ 1000292 w 1863369"/>
              <a:gd name="connsiteY14" fmla="*/ 1874006 h 2108290"/>
              <a:gd name="connsiteX15" fmla="*/ 963303 w 1863369"/>
              <a:gd name="connsiteY15" fmla="*/ 1861677 h 2108290"/>
              <a:gd name="connsiteX16" fmla="*/ 938643 w 1863369"/>
              <a:gd name="connsiteY16" fmla="*/ 1837019 h 2108290"/>
              <a:gd name="connsiteX17" fmla="*/ 926313 w 1863369"/>
              <a:gd name="connsiteY17" fmla="*/ 1787703 h 2108290"/>
              <a:gd name="connsiteX18" fmla="*/ 901654 w 1863369"/>
              <a:gd name="connsiteY18" fmla="*/ 1713730 h 2108290"/>
              <a:gd name="connsiteX19" fmla="*/ 864665 w 1863369"/>
              <a:gd name="connsiteY19" fmla="*/ 1602769 h 2108290"/>
              <a:gd name="connsiteX20" fmla="*/ 852335 w 1863369"/>
              <a:gd name="connsiteY20" fmla="*/ 1565782 h 2108290"/>
              <a:gd name="connsiteX21" fmla="*/ 827676 w 1863369"/>
              <a:gd name="connsiteY21" fmla="*/ 1516466 h 2108290"/>
              <a:gd name="connsiteX22" fmla="*/ 790687 w 1863369"/>
              <a:gd name="connsiteY22" fmla="*/ 1442492 h 2108290"/>
              <a:gd name="connsiteX23" fmla="*/ 778357 w 1863369"/>
              <a:gd name="connsiteY23" fmla="*/ 1343860 h 2108290"/>
              <a:gd name="connsiteX24" fmla="*/ 753698 w 1863369"/>
              <a:gd name="connsiteY24" fmla="*/ 1220570 h 2108290"/>
              <a:gd name="connsiteX25" fmla="*/ 704379 w 1863369"/>
              <a:gd name="connsiteY25" fmla="*/ 1158925 h 2108290"/>
              <a:gd name="connsiteX26" fmla="*/ 593412 w 1863369"/>
              <a:gd name="connsiteY26" fmla="*/ 1060293 h 2108290"/>
              <a:gd name="connsiteX27" fmla="*/ 383807 w 1863369"/>
              <a:gd name="connsiteY27" fmla="*/ 1035635 h 2108290"/>
              <a:gd name="connsiteX28" fmla="*/ 334489 w 1863369"/>
              <a:gd name="connsiteY28" fmla="*/ 1010977 h 2108290"/>
              <a:gd name="connsiteX29" fmla="*/ 260511 w 1863369"/>
              <a:gd name="connsiteY29" fmla="*/ 912345 h 2108290"/>
              <a:gd name="connsiteX30" fmla="*/ 235851 w 1863369"/>
              <a:gd name="connsiteY30" fmla="*/ 887687 h 2108290"/>
              <a:gd name="connsiteX31" fmla="*/ 186533 w 1863369"/>
              <a:gd name="connsiteY31" fmla="*/ 813713 h 2108290"/>
              <a:gd name="connsiteX32" fmla="*/ 174203 w 1863369"/>
              <a:gd name="connsiteY32" fmla="*/ 776726 h 2108290"/>
              <a:gd name="connsiteX33" fmla="*/ 137214 w 1863369"/>
              <a:gd name="connsiteY33" fmla="*/ 752068 h 2108290"/>
              <a:gd name="connsiteX34" fmla="*/ 75565 w 1863369"/>
              <a:gd name="connsiteY34" fmla="*/ 702752 h 2108290"/>
              <a:gd name="connsiteX35" fmla="*/ 50906 w 1863369"/>
              <a:gd name="connsiteY35" fmla="*/ 665765 h 2108290"/>
              <a:gd name="connsiteX36" fmla="*/ 63236 w 1863369"/>
              <a:gd name="connsiteY36" fmla="*/ 357541 h 2108290"/>
              <a:gd name="connsiteX37" fmla="*/ 1587 w 1863369"/>
              <a:gd name="connsiteY37" fmla="*/ 246580 h 2108290"/>
              <a:gd name="connsiteX38" fmla="*/ 1587 w 1863369"/>
              <a:gd name="connsiteY38" fmla="*/ 0 h 210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3369" h="2108290">
                <a:moveTo>
                  <a:pt x="1863369" y="2108257"/>
                </a:moveTo>
                <a:cubicBezTo>
                  <a:pt x="1846930" y="2087709"/>
                  <a:pt x="1835103" y="2062401"/>
                  <a:pt x="1814051" y="2046612"/>
                </a:cubicBezTo>
                <a:cubicBezTo>
                  <a:pt x="1778228" y="2019746"/>
                  <a:pt x="1672637" y="2044515"/>
                  <a:pt x="1653765" y="2046612"/>
                </a:cubicBezTo>
                <a:cubicBezTo>
                  <a:pt x="1583826" y="2116547"/>
                  <a:pt x="1618156" y="2117458"/>
                  <a:pt x="1542798" y="2095928"/>
                </a:cubicBezTo>
                <a:cubicBezTo>
                  <a:pt x="1530301" y="2092358"/>
                  <a:pt x="1518139" y="2087709"/>
                  <a:pt x="1505809" y="2083599"/>
                </a:cubicBezTo>
                <a:cubicBezTo>
                  <a:pt x="1497589" y="2075380"/>
                  <a:pt x="1490226" y="2066202"/>
                  <a:pt x="1481149" y="2058941"/>
                </a:cubicBezTo>
                <a:cubicBezTo>
                  <a:pt x="1469578" y="2049685"/>
                  <a:pt x="1454638" y="2044761"/>
                  <a:pt x="1444160" y="2034283"/>
                </a:cubicBezTo>
                <a:cubicBezTo>
                  <a:pt x="1433682" y="2023805"/>
                  <a:pt x="1428758" y="2008866"/>
                  <a:pt x="1419501" y="1997296"/>
                </a:cubicBezTo>
                <a:cubicBezTo>
                  <a:pt x="1412239" y="1988219"/>
                  <a:pt x="1402103" y="1981715"/>
                  <a:pt x="1394841" y="1972638"/>
                </a:cubicBezTo>
                <a:cubicBezTo>
                  <a:pt x="1371606" y="1943596"/>
                  <a:pt x="1362398" y="1920083"/>
                  <a:pt x="1345523" y="1886335"/>
                </a:cubicBezTo>
                <a:cubicBezTo>
                  <a:pt x="1322919" y="1893869"/>
                  <a:pt x="1255871" y="1909008"/>
                  <a:pt x="1234556" y="1935651"/>
                </a:cubicBezTo>
                <a:cubicBezTo>
                  <a:pt x="1186731" y="1995429"/>
                  <a:pt x="1265941" y="1958067"/>
                  <a:pt x="1185237" y="1984967"/>
                </a:cubicBezTo>
                <a:cubicBezTo>
                  <a:pt x="1148248" y="1980857"/>
                  <a:pt x="1110175" y="1982430"/>
                  <a:pt x="1074270" y="1972638"/>
                </a:cubicBezTo>
                <a:cubicBezTo>
                  <a:pt x="1063055" y="1969580"/>
                  <a:pt x="1056585" y="1957279"/>
                  <a:pt x="1049610" y="1947980"/>
                </a:cubicBezTo>
                <a:cubicBezTo>
                  <a:pt x="1031828" y="1924272"/>
                  <a:pt x="1028407" y="1883377"/>
                  <a:pt x="1000292" y="1874006"/>
                </a:cubicBezTo>
                <a:lnTo>
                  <a:pt x="963303" y="1861677"/>
                </a:lnTo>
                <a:cubicBezTo>
                  <a:pt x="955083" y="1853458"/>
                  <a:pt x="943842" y="1847416"/>
                  <a:pt x="938643" y="1837019"/>
                </a:cubicBezTo>
                <a:cubicBezTo>
                  <a:pt x="931065" y="1821863"/>
                  <a:pt x="931182" y="1803933"/>
                  <a:pt x="926313" y="1787703"/>
                </a:cubicBezTo>
                <a:cubicBezTo>
                  <a:pt x="918844" y="1762808"/>
                  <a:pt x="909874" y="1738388"/>
                  <a:pt x="901654" y="1713730"/>
                </a:cubicBezTo>
                <a:lnTo>
                  <a:pt x="864665" y="1602769"/>
                </a:lnTo>
                <a:cubicBezTo>
                  <a:pt x="860555" y="1590440"/>
                  <a:pt x="858147" y="1577406"/>
                  <a:pt x="852335" y="1565782"/>
                </a:cubicBezTo>
                <a:cubicBezTo>
                  <a:pt x="844115" y="1549343"/>
                  <a:pt x="834916" y="1533359"/>
                  <a:pt x="827676" y="1516466"/>
                </a:cubicBezTo>
                <a:cubicBezTo>
                  <a:pt x="797048" y="1445005"/>
                  <a:pt x="838075" y="1513571"/>
                  <a:pt x="790687" y="1442492"/>
                </a:cubicBezTo>
                <a:cubicBezTo>
                  <a:pt x="786577" y="1409615"/>
                  <a:pt x="782736" y="1376703"/>
                  <a:pt x="778357" y="1343860"/>
                </a:cubicBezTo>
                <a:cubicBezTo>
                  <a:pt x="774225" y="1312875"/>
                  <a:pt x="770730" y="1254632"/>
                  <a:pt x="753698" y="1220570"/>
                </a:cubicBezTo>
                <a:cubicBezTo>
                  <a:pt x="730833" y="1174843"/>
                  <a:pt x="733051" y="1193329"/>
                  <a:pt x="704379" y="1158925"/>
                </a:cubicBezTo>
                <a:cubicBezTo>
                  <a:pt x="671774" y="1119801"/>
                  <a:pt x="652519" y="1072114"/>
                  <a:pt x="593412" y="1060293"/>
                </a:cubicBezTo>
                <a:cubicBezTo>
                  <a:pt x="483235" y="1038259"/>
                  <a:pt x="552648" y="1049704"/>
                  <a:pt x="383807" y="1035635"/>
                </a:cubicBezTo>
                <a:cubicBezTo>
                  <a:pt x="367368" y="1027416"/>
                  <a:pt x="349782" y="1021172"/>
                  <a:pt x="334489" y="1010977"/>
                </a:cubicBezTo>
                <a:cubicBezTo>
                  <a:pt x="301672" y="989100"/>
                  <a:pt x="283645" y="935477"/>
                  <a:pt x="260511" y="912345"/>
                </a:cubicBezTo>
                <a:cubicBezTo>
                  <a:pt x="252291" y="904126"/>
                  <a:pt x="242826" y="896986"/>
                  <a:pt x="235851" y="887687"/>
                </a:cubicBezTo>
                <a:cubicBezTo>
                  <a:pt x="218069" y="863979"/>
                  <a:pt x="195905" y="841828"/>
                  <a:pt x="186533" y="813713"/>
                </a:cubicBezTo>
                <a:cubicBezTo>
                  <a:pt x="182423" y="801384"/>
                  <a:pt x="182322" y="786874"/>
                  <a:pt x="174203" y="776726"/>
                </a:cubicBezTo>
                <a:cubicBezTo>
                  <a:pt x="164946" y="765155"/>
                  <a:pt x="149544" y="760287"/>
                  <a:pt x="137214" y="752068"/>
                </a:cubicBezTo>
                <a:cubicBezTo>
                  <a:pt x="66547" y="646072"/>
                  <a:pt x="160643" y="770810"/>
                  <a:pt x="75565" y="702752"/>
                </a:cubicBezTo>
                <a:cubicBezTo>
                  <a:pt x="63994" y="693496"/>
                  <a:pt x="59126" y="678094"/>
                  <a:pt x="50906" y="665765"/>
                </a:cubicBezTo>
                <a:cubicBezTo>
                  <a:pt x="55016" y="563024"/>
                  <a:pt x="73141" y="459886"/>
                  <a:pt x="63236" y="357541"/>
                </a:cubicBezTo>
                <a:cubicBezTo>
                  <a:pt x="45428" y="173534"/>
                  <a:pt x="6310" y="355192"/>
                  <a:pt x="1587" y="246580"/>
                </a:cubicBezTo>
                <a:cubicBezTo>
                  <a:pt x="-1984" y="164464"/>
                  <a:pt x="1587" y="82193"/>
                  <a:pt x="1587" y="0"/>
                </a:cubicBezTo>
              </a:path>
            </a:pathLst>
          </a:custGeom>
          <a:ln w="57150" cmpd="sng">
            <a:solidFill>
              <a:srgbClr val="FFFF00"/>
            </a:solidFill>
            <a:headEnd type="oval" w="lg" len="lg"/>
            <a:tailEnd type="triangle" w="lg" len="lg"/>
          </a:ln>
          <a:effectLst>
            <a:glow rad="101600">
              <a:srgbClr val="3366FF">
                <a:alpha val="75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00"/>
              </a:solidFill>
            </a:endParaRPr>
          </a:p>
        </p:txBody>
      </p:sp>
      <p:pic>
        <p:nvPicPr>
          <p:cNvPr id="19" name="Picture 18"/>
          <p:cNvPicPr>
            <a:picLocks noChangeAspect="1"/>
          </p:cNvPicPr>
          <p:nvPr/>
        </p:nvPicPr>
        <p:blipFill rotWithShape="1">
          <a:blip r:embed="rId3"/>
          <a:srcRect l="33103" t="68859" r="42194" b="11639"/>
          <a:stretch/>
        </p:blipFill>
        <p:spPr>
          <a:xfrm>
            <a:off x="3366002" y="4302817"/>
            <a:ext cx="1763145" cy="880552"/>
          </a:xfrm>
          <a:prstGeom prst="rect">
            <a:avLst/>
          </a:prstGeom>
        </p:spPr>
      </p:pic>
      <p:sp>
        <p:nvSpPr>
          <p:cNvPr id="18" name="TextBox 17"/>
          <p:cNvSpPr txBox="1"/>
          <p:nvPr/>
        </p:nvSpPr>
        <p:spPr>
          <a:xfrm>
            <a:off x="1479562" y="5708859"/>
            <a:ext cx="6295977" cy="369332"/>
          </a:xfrm>
          <a:prstGeom prst="rect">
            <a:avLst/>
          </a:prstGeom>
          <a:noFill/>
        </p:spPr>
        <p:txBody>
          <a:bodyPr wrap="none" rtlCol="0">
            <a:spAutoFit/>
          </a:bodyPr>
          <a:lstStyle/>
          <a:p>
            <a:r>
              <a:rPr lang="en-US" dirty="0" smtClean="0"/>
              <a:t>How far west did Lewis and Clark travel before heading north?</a:t>
            </a:r>
            <a:endParaRPr lang="en-US" dirty="0"/>
          </a:p>
        </p:txBody>
      </p:sp>
      <p:sp>
        <p:nvSpPr>
          <p:cNvPr id="3" name="TextBox 2"/>
          <p:cNvSpPr txBox="1"/>
          <p:nvPr/>
        </p:nvSpPr>
        <p:spPr>
          <a:xfrm>
            <a:off x="1257905" y="6078191"/>
            <a:ext cx="6422571" cy="369332"/>
          </a:xfrm>
          <a:prstGeom prst="rect">
            <a:avLst/>
          </a:prstGeom>
          <a:noFill/>
        </p:spPr>
        <p:txBody>
          <a:bodyPr wrap="square" rtlCol="0">
            <a:spAutoFit/>
          </a:bodyPr>
          <a:lstStyle/>
          <a:p>
            <a:r>
              <a:rPr lang="en-US" dirty="0" smtClean="0"/>
              <a:t>How far north did the expedition travel to Ft. Mandan?</a:t>
            </a:r>
            <a:endParaRPr lang="en-US" dirty="0"/>
          </a:p>
        </p:txBody>
      </p:sp>
    </p:spTree>
    <p:extLst>
      <p:ext uri="{BB962C8B-B14F-4D97-AF65-F5344CB8AC3E}">
        <p14:creationId xmlns:p14="http://schemas.microsoft.com/office/powerpoint/2010/main" val="13614912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4" nodeType="clickEffect">
                                  <p:stCondLst>
                                    <p:cond delay="0"/>
                                  </p:stCondLst>
                                  <p:iterate type="lt">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p:cTn id="12"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659 -0.02154 L 0.11296 -0.16003 " pathEditMode="relative" rAng="0" ptsTypes="AA">
                                      <p:cBhvr>
                                        <p:cTn id="20" dur="2000" fill="hold"/>
                                        <p:tgtEl>
                                          <p:spTgt spid="14"/>
                                        </p:tgtEl>
                                        <p:attrNameLst>
                                          <p:attrName>ppt_x</p:attrName>
                                          <p:attrName>ppt_y</p:attrName>
                                        </p:attrNameLst>
                                      </p:cBhvr>
                                      <p:rCtr x="5310" y="-6925"/>
                                    </p:animMotion>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1"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par>
                          <p:cTn id="34" fill="hold">
                            <p:stCondLst>
                              <p:cond delay="0"/>
                            </p:stCondLst>
                            <p:childTnLst>
                              <p:par>
                                <p:cTn id="35" presetID="8" presetClass="emph" presetSubtype="0" fill="hold" nodeType="afterEffect">
                                  <p:stCondLst>
                                    <p:cond delay="0"/>
                                  </p:stCondLst>
                                  <p:childTnLst>
                                    <p:animRot by="5400000">
                                      <p:cBhvr>
                                        <p:cTn id="36" dur="2000" fill="hold"/>
                                        <p:tgtEl>
                                          <p:spTgt spid="2"/>
                                        </p:tgtEl>
                                        <p:attrNameLst>
                                          <p:attrName>r</p:attrName>
                                        </p:attrNameLst>
                                      </p:cBhvr>
                                    </p:animRot>
                                  </p:childTnLst>
                                </p:cTn>
                              </p:par>
                              <p:par>
                                <p:cTn id="37" presetID="42" presetClass="path" presetSubtype="0" accel="50000" decel="50000" fill="hold" nodeType="withEffect">
                                  <p:stCondLst>
                                    <p:cond delay="0"/>
                                  </p:stCondLst>
                                  <p:childTnLst>
                                    <p:animMotion origin="layout" path="M 0.03767 -0.04699 L 0.121 -0.2875 " pathEditMode="relative" rAng="0" ptsTypes="AA">
                                      <p:cBhvr>
                                        <p:cTn id="38" dur="3000" fill="hold"/>
                                        <p:tgtEl>
                                          <p:spTgt spid="2"/>
                                        </p:tgtEl>
                                        <p:attrNameLst>
                                          <p:attrName>ppt_x</p:attrName>
                                          <p:attrName>ppt_y</p:attrName>
                                        </p:attrNameLst>
                                      </p:cBhvr>
                                      <p:rCtr x="4167" y="-1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4" build="allAtOnce"/>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3300" y="1193800"/>
            <a:ext cx="7137400" cy="4470400"/>
          </a:xfrm>
          <a:prstGeom prst="rect">
            <a:avLst/>
          </a:prstGeom>
        </p:spPr>
      </p:pic>
      <p:sp>
        <p:nvSpPr>
          <p:cNvPr id="3" name="Freeform 2"/>
          <p:cNvSpPr/>
          <p:nvPr/>
        </p:nvSpPr>
        <p:spPr>
          <a:xfrm>
            <a:off x="5596088" y="2095928"/>
            <a:ext cx="1863369" cy="2108290"/>
          </a:xfrm>
          <a:custGeom>
            <a:avLst/>
            <a:gdLst>
              <a:gd name="connsiteX0" fmla="*/ 1863369 w 1863369"/>
              <a:gd name="connsiteY0" fmla="*/ 2108257 h 2108290"/>
              <a:gd name="connsiteX1" fmla="*/ 1814051 w 1863369"/>
              <a:gd name="connsiteY1" fmla="*/ 2046612 h 2108290"/>
              <a:gd name="connsiteX2" fmla="*/ 1653765 w 1863369"/>
              <a:gd name="connsiteY2" fmla="*/ 2046612 h 2108290"/>
              <a:gd name="connsiteX3" fmla="*/ 1542798 w 1863369"/>
              <a:gd name="connsiteY3" fmla="*/ 2095928 h 2108290"/>
              <a:gd name="connsiteX4" fmla="*/ 1505809 w 1863369"/>
              <a:gd name="connsiteY4" fmla="*/ 2083599 h 2108290"/>
              <a:gd name="connsiteX5" fmla="*/ 1481149 w 1863369"/>
              <a:gd name="connsiteY5" fmla="*/ 2058941 h 2108290"/>
              <a:gd name="connsiteX6" fmla="*/ 1444160 w 1863369"/>
              <a:gd name="connsiteY6" fmla="*/ 2034283 h 2108290"/>
              <a:gd name="connsiteX7" fmla="*/ 1419501 w 1863369"/>
              <a:gd name="connsiteY7" fmla="*/ 1997296 h 2108290"/>
              <a:gd name="connsiteX8" fmla="*/ 1394841 w 1863369"/>
              <a:gd name="connsiteY8" fmla="*/ 1972638 h 2108290"/>
              <a:gd name="connsiteX9" fmla="*/ 1345523 w 1863369"/>
              <a:gd name="connsiteY9" fmla="*/ 1886335 h 2108290"/>
              <a:gd name="connsiteX10" fmla="*/ 1234556 w 1863369"/>
              <a:gd name="connsiteY10" fmla="*/ 1935651 h 2108290"/>
              <a:gd name="connsiteX11" fmla="*/ 1185237 w 1863369"/>
              <a:gd name="connsiteY11" fmla="*/ 1984967 h 2108290"/>
              <a:gd name="connsiteX12" fmla="*/ 1074270 w 1863369"/>
              <a:gd name="connsiteY12" fmla="*/ 1972638 h 2108290"/>
              <a:gd name="connsiteX13" fmla="*/ 1049610 w 1863369"/>
              <a:gd name="connsiteY13" fmla="*/ 1947980 h 2108290"/>
              <a:gd name="connsiteX14" fmla="*/ 1000292 w 1863369"/>
              <a:gd name="connsiteY14" fmla="*/ 1874006 h 2108290"/>
              <a:gd name="connsiteX15" fmla="*/ 963303 w 1863369"/>
              <a:gd name="connsiteY15" fmla="*/ 1861677 h 2108290"/>
              <a:gd name="connsiteX16" fmla="*/ 938643 w 1863369"/>
              <a:gd name="connsiteY16" fmla="*/ 1837019 h 2108290"/>
              <a:gd name="connsiteX17" fmla="*/ 926313 w 1863369"/>
              <a:gd name="connsiteY17" fmla="*/ 1787703 h 2108290"/>
              <a:gd name="connsiteX18" fmla="*/ 901654 w 1863369"/>
              <a:gd name="connsiteY18" fmla="*/ 1713730 h 2108290"/>
              <a:gd name="connsiteX19" fmla="*/ 864665 w 1863369"/>
              <a:gd name="connsiteY19" fmla="*/ 1602769 h 2108290"/>
              <a:gd name="connsiteX20" fmla="*/ 852335 w 1863369"/>
              <a:gd name="connsiteY20" fmla="*/ 1565782 h 2108290"/>
              <a:gd name="connsiteX21" fmla="*/ 827676 w 1863369"/>
              <a:gd name="connsiteY21" fmla="*/ 1516466 h 2108290"/>
              <a:gd name="connsiteX22" fmla="*/ 790687 w 1863369"/>
              <a:gd name="connsiteY22" fmla="*/ 1442492 h 2108290"/>
              <a:gd name="connsiteX23" fmla="*/ 778357 w 1863369"/>
              <a:gd name="connsiteY23" fmla="*/ 1343860 h 2108290"/>
              <a:gd name="connsiteX24" fmla="*/ 753698 w 1863369"/>
              <a:gd name="connsiteY24" fmla="*/ 1220570 h 2108290"/>
              <a:gd name="connsiteX25" fmla="*/ 704379 w 1863369"/>
              <a:gd name="connsiteY25" fmla="*/ 1158925 h 2108290"/>
              <a:gd name="connsiteX26" fmla="*/ 593412 w 1863369"/>
              <a:gd name="connsiteY26" fmla="*/ 1060293 h 2108290"/>
              <a:gd name="connsiteX27" fmla="*/ 383807 w 1863369"/>
              <a:gd name="connsiteY27" fmla="*/ 1035635 h 2108290"/>
              <a:gd name="connsiteX28" fmla="*/ 334489 w 1863369"/>
              <a:gd name="connsiteY28" fmla="*/ 1010977 h 2108290"/>
              <a:gd name="connsiteX29" fmla="*/ 260511 w 1863369"/>
              <a:gd name="connsiteY29" fmla="*/ 912345 h 2108290"/>
              <a:gd name="connsiteX30" fmla="*/ 235851 w 1863369"/>
              <a:gd name="connsiteY30" fmla="*/ 887687 h 2108290"/>
              <a:gd name="connsiteX31" fmla="*/ 186533 w 1863369"/>
              <a:gd name="connsiteY31" fmla="*/ 813713 h 2108290"/>
              <a:gd name="connsiteX32" fmla="*/ 174203 w 1863369"/>
              <a:gd name="connsiteY32" fmla="*/ 776726 h 2108290"/>
              <a:gd name="connsiteX33" fmla="*/ 137214 w 1863369"/>
              <a:gd name="connsiteY33" fmla="*/ 752068 h 2108290"/>
              <a:gd name="connsiteX34" fmla="*/ 75565 w 1863369"/>
              <a:gd name="connsiteY34" fmla="*/ 702752 h 2108290"/>
              <a:gd name="connsiteX35" fmla="*/ 50906 w 1863369"/>
              <a:gd name="connsiteY35" fmla="*/ 665765 h 2108290"/>
              <a:gd name="connsiteX36" fmla="*/ 63236 w 1863369"/>
              <a:gd name="connsiteY36" fmla="*/ 357541 h 2108290"/>
              <a:gd name="connsiteX37" fmla="*/ 1587 w 1863369"/>
              <a:gd name="connsiteY37" fmla="*/ 246580 h 2108290"/>
              <a:gd name="connsiteX38" fmla="*/ 1587 w 1863369"/>
              <a:gd name="connsiteY38" fmla="*/ 0 h 210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3369" h="2108290">
                <a:moveTo>
                  <a:pt x="1863369" y="2108257"/>
                </a:moveTo>
                <a:cubicBezTo>
                  <a:pt x="1846930" y="2087709"/>
                  <a:pt x="1835103" y="2062401"/>
                  <a:pt x="1814051" y="2046612"/>
                </a:cubicBezTo>
                <a:cubicBezTo>
                  <a:pt x="1778228" y="2019746"/>
                  <a:pt x="1672637" y="2044515"/>
                  <a:pt x="1653765" y="2046612"/>
                </a:cubicBezTo>
                <a:cubicBezTo>
                  <a:pt x="1583826" y="2116547"/>
                  <a:pt x="1618156" y="2117458"/>
                  <a:pt x="1542798" y="2095928"/>
                </a:cubicBezTo>
                <a:cubicBezTo>
                  <a:pt x="1530301" y="2092358"/>
                  <a:pt x="1518139" y="2087709"/>
                  <a:pt x="1505809" y="2083599"/>
                </a:cubicBezTo>
                <a:cubicBezTo>
                  <a:pt x="1497589" y="2075380"/>
                  <a:pt x="1490226" y="2066202"/>
                  <a:pt x="1481149" y="2058941"/>
                </a:cubicBezTo>
                <a:cubicBezTo>
                  <a:pt x="1469578" y="2049685"/>
                  <a:pt x="1454638" y="2044761"/>
                  <a:pt x="1444160" y="2034283"/>
                </a:cubicBezTo>
                <a:cubicBezTo>
                  <a:pt x="1433682" y="2023805"/>
                  <a:pt x="1428758" y="2008866"/>
                  <a:pt x="1419501" y="1997296"/>
                </a:cubicBezTo>
                <a:cubicBezTo>
                  <a:pt x="1412239" y="1988219"/>
                  <a:pt x="1402103" y="1981715"/>
                  <a:pt x="1394841" y="1972638"/>
                </a:cubicBezTo>
                <a:cubicBezTo>
                  <a:pt x="1371606" y="1943596"/>
                  <a:pt x="1362398" y="1920083"/>
                  <a:pt x="1345523" y="1886335"/>
                </a:cubicBezTo>
                <a:cubicBezTo>
                  <a:pt x="1322919" y="1893869"/>
                  <a:pt x="1255871" y="1909008"/>
                  <a:pt x="1234556" y="1935651"/>
                </a:cubicBezTo>
                <a:cubicBezTo>
                  <a:pt x="1186731" y="1995429"/>
                  <a:pt x="1265941" y="1958067"/>
                  <a:pt x="1185237" y="1984967"/>
                </a:cubicBezTo>
                <a:cubicBezTo>
                  <a:pt x="1148248" y="1980857"/>
                  <a:pt x="1110175" y="1982430"/>
                  <a:pt x="1074270" y="1972638"/>
                </a:cubicBezTo>
                <a:cubicBezTo>
                  <a:pt x="1063055" y="1969580"/>
                  <a:pt x="1056585" y="1957279"/>
                  <a:pt x="1049610" y="1947980"/>
                </a:cubicBezTo>
                <a:cubicBezTo>
                  <a:pt x="1031828" y="1924272"/>
                  <a:pt x="1028407" y="1883377"/>
                  <a:pt x="1000292" y="1874006"/>
                </a:cubicBezTo>
                <a:lnTo>
                  <a:pt x="963303" y="1861677"/>
                </a:lnTo>
                <a:cubicBezTo>
                  <a:pt x="955083" y="1853458"/>
                  <a:pt x="943842" y="1847416"/>
                  <a:pt x="938643" y="1837019"/>
                </a:cubicBezTo>
                <a:cubicBezTo>
                  <a:pt x="931065" y="1821863"/>
                  <a:pt x="931182" y="1803933"/>
                  <a:pt x="926313" y="1787703"/>
                </a:cubicBezTo>
                <a:cubicBezTo>
                  <a:pt x="918844" y="1762808"/>
                  <a:pt x="909874" y="1738388"/>
                  <a:pt x="901654" y="1713730"/>
                </a:cubicBezTo>
                <a:lnTo>
                  <a:pt x="864665" y="1602769"/>
                </a:lnTo>
                <a:cubicBezTo>
                  <a:pt x="860555" y="1590440"/>
                  <a:pt x="858147" y="1577406"/>
                  <a:pt x="852335" y="1565782"/>
                </a:cubicBezTo>
                <a:cubicBezTo>
                  <a:pt x="844115" y="1549343"/>
                  <a:pt x="834916" y="1533359"/>
                  <a:pt x="827676" y="1516466"/>
                </a:cubicBezTo>
                <a:cubicBezTo>
                  <a:pt x="797048" y="1445005"/>
                  <a:pt x="838075" y="1513571"/>
                  <a:pt x="790687" y="1442492"/>
                </a:cubicBezTo>
                <a:cubicBezTo>
                  <a:pt x="786577" y="1409615"/>
                  <a:pt x="782736" y="1376703"/>
                  <a:pt x="778357" y="1343860"/>
                </a:cubicBezTo>
                <a:cubicBezTo>
                  <a:pt x="774225" y="1312875"/>
                  <a:pt x="770730" y="1254632"/>
                  <a:pt x="753698" y="1220570"/>
                </a:cubicBezTo>
                <a:cubicBezTo>
                  <a:pt x="730833" y="1174843"/>
                  <a:pt x="733051" y="1193329"/>
                  <a:pt x="704379" y="1158925"/>
                </a:cubicBezTo>
                <a:cubicBezTo>
                  <a:pt x="671774" y="1119801"/>
                  <a:pt x="652519" y="1072114"/>
                  <a:pt x="593412" y="1060293"/>
                </a:cubicBezTo>
                <a:cubicBezTo>
                  <a:pt x="483235" y="1038259"/>
                  <a:pt x="552648" y="1049704"/>
                  <a:pt x="383807" y="1035635"/>
                </a:cubicBezTo>
                <a:cubicBezTo>
                  <a:pt x="367368" y="1027416"/>
                  <a:pt x="349782" y="1021172"/>
                  <a:pt x="334489" y="1010977"/>
                </a:cubicBezTo>
                <a:cubicBezTo>
                  <a:pt x="301672" y="989100"/>
                  <a:pt x="283645" y="935477"/>
                  <a:pt x="260511" y="912345"/>
                </a:cubicBezTo>
                <a:cubicBezTo>
                  <a:pt x="252291" y="904126"/>
                  <a:pt x="242826" y="896986"/>
                  <a:pt x="235851" y="887687"/>
                </a:cubicBezTo>
                <a:cubicBezTo>
                  <a:pt x="218069" y="863979"/>
                  <a:pt x="195905" y="841828"/>
                  <a:pt x="186533" y="813713"/>
                </a:cubicBezTo>
                <a:cubicBezTo>
                  <a:pt x="182423" y="801384"/>
                  <a:pt x="182322" y="786874"/>
                  <a:pt x="174203" y="776726"/>
                </a:cubicBezTo>
                <a:cubicBezTo>
                  <a:pt x="164946" y="765155"/>
                  <a:pt x="149544" y="760287"/>
                  <a:pt x="137214" y="752068"/>
                </a:cubicBezTo>
                <a:cubicBezTo>
                  <a:pt x="66547" y="646072"/>
                  <a:pt x="160643" y="770810"/>
                  <a:pt x="75565" y="702752"/>
                </a:cubicBezTo>
                <a:cubicBezTo>
                  <a:pt x="63994" y="693496"/>
                  <a:pt x="59126" y="678094"/>
                  <a:pt x="50906" y="665765"/>
                </a:cubicBezTo>
                <a:cubicBezTo>
                  <a:pt x="55016" y="563024"/>
                  <a:pt x="73141" y="459886"/>
                  <a:pt x="63236" y="357541"/>
                </a:cubicBezTo>
                <a:cubicBezTo>
                  <a:pt x="45428" y="173534"/>
                  <a:pt x="6310" y="355192"/>
                  <a:pt x="1587" y="246580"/>
                </a:cubicBezTo>
                <a:cubicBezTo>
                  <a:pt x="-1984" y="164464"/>
                  <a:pt x="1587" y="82193"/>
                  <a:pt x="1587" y="0"/>
                </a:cubicBezTo>
              </a:path>
            </a:pathLst>
          </a:custGeom>
          <a:ln w="57150" cmpd="sng">
            <a:solidFill>
              <a:srgbClr val="FFFF00"/>
            </a:solidFill>
            <a:headEnd type="oval" w="lg" len="lg"/>
            <a:tailEnd type="triangle" w="lg" len="lg"/>
          </a:ln>
          <a:effectLst>
            <a:glow rad="101600">
              <a:srgbClr val="3366FF">
                <a:alpha val="75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00"/>
              </a:solidFill>
            </a:endParaRPr>
          </a:p>
        </p:txBody>
      </p:sp>
      <p:sp>
        <p:nvSpPr>
          <p:cNvPr id="5" name="5-Point Star 4"/>
          <p:cNvSpPr/>
          <p:nvPr/>
        </p:nvSpPr>
        <p:spPr>
          <a:xfrm>
            <a:off x="7338225" y="4066288"/>
            <a:ext cx="242464" cy="275860"/>
          </a:xfrm>
          <a:prstGeom prst="star5">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1985079" y="5819820"/>
            <a:ext cx="5240114" cy="369332"/>
          </a:xfrm>
          <a:prstGeom prst="rect">
            <a:avLst/>
          </a:prstGeom>
          <a:noFill/>
        </p:spPr>
        <p:txBody>
          <a:bodyPr wrap="square" rtlCol="0">
            <a:spAutoFit/>
          </a:bodyPr>
          <a:lstStyle/>
          <a:p>
            <a:r>
              <a:rPr lang="en-US" dirty="0" smtClean="0"/>
              <a:t>Traveling the Missouri River</a:t>
            </a:r>
            <a:endParaRPr lang="en-US" dirty="0"/>
          </a:p>
        </p:txBody>
      </p:sp>
      <p:pic>
        <p:nvPicPr>
          <p:cNvPr id="6" name="Picture 5" descr="LCColdCreekPirog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166" y="3700421"/>
            <a:ext cx="1343457" cy="1007593"/>
          </a:xfrm>
          <a:prstGeom prst="rect">
            <a:avLst/>
          </a:prstGeom>
        </p:spPr>
      </p:pic>
    </p:spTree>
    <p:extLst>
      <p:ext uri="{BB962C8B-B14F-4D97-AF65-F5344CB8AC3E}">
        <p14:creationId xmlns:p14="http://schemas.microsoft.com/office/powerpoint/2010/main" val="421555478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xmlns:p14="http://schemas.microsoft.com/office/powerpoint/2010/main" advClick="0" advTm="1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 presetClass="emph" presetSubtype="0" fill="hold" grpId="0" nodeType="withEffect">
                                  <p:stCondLst>
                                    <p:cond delay="0"/>
                                  </p:stCondLst>
                                  <p:childTnLst>
                                    <p:animScale>
                                      <p:cBhvr>
                                        <p:cTn id="8" dur="2000" fill="hold"/>
                                        <p:tgtEl>
                                          <p:spTgt spid="5"/>
                                        </p:tgtEl>
                                      </p:cBhvr>
                                      <p:by x="150000" y="150000"/>
                                    </p:animScale>
                                  </p:childTnLst>
                                </p:cTn>
                              </p:par>
                              <p:par>
                                <p:cTn id="9" presetID="35" presetClass="emph" presetSubtype="0" repeatCount="5000" fill="hold" grpId="1" nodeType="withEffect">
                                  <p:stCondLst>
                                    <p:cond delay="0"/>
                                  </p:stCondLst>
                                  <p:childTnLst>
                                    <p:anim calcmode="discrete" valueType="str">
                                      <p:cBhvr>
                                        <p:cTn id="10" dur="3000" fill="hold"/>
                                        <p:tgtEl>
                                          <p:spTgt spid="5"/>
                                        </p:tgtEl>
                                        <p:attrNameLst>
                                          <p:attrName>style.visibility</p:attrName>
                                        </p:attrNameLst>
                                      </p:cBhvr>
                                      <p:tavLst>
                                        <p:tav tm="0">
                                          <p:val>
                                            <p:strVal val="hidden"/>
                                          </p:val>
                                        </p:tav>
                                        <p:tav tm="50000">
                                          <p:val>
                                            <p:strVal val="visible"/>
                                          </p:val>
                                        </p:tav>
                                      </p:tavLst>
                                    </p:anim>
                                  </p:childTnLst>
                                </p:cTn>
                              </p:par>
                              <p:par>
                                <p:cTn id="11" presetID="12" presetClass="entr" presetSubtype="4" fill="hold" nodeType="withEffect">
                                  <p:stCondLst>
                                    <p:cond delay="20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par>
                                <p:cTn id="15" presetID="0" presetClass="path" presetSubtype="0" accel="50000" decel="50000" fill="hold" nodeType="withEffect">
                                  <p:stCondLst>
                                    <p:cond delay="5000"/>
                                  </p:stCondLst>
                                  <p:childTnLst>
                                    <p:animMotion origin="layout" path="M 4.53236E-6 -4.16396E-6 L -0.16016 -0.30013 " pathEditMode="relative" rAng="0" ptsTypes="AA">
                                      <p:cBhvr>
                                        <p:cTn id="16" dur="5000" fill="hold"/>
                                        <p:tgtEl>
                                          <p:spTgt spid="6"/>
                                        </p:tgtEl>
                                        <p:attrNameLst>
                                          <p:attrName>ppt_x</p:attrName>
                                          <p:attrName>ppt_y</p:attrName>
                                        </p:attrNameLst>
                                      </p:cBhvr>
                                      <p:rCtr x="-8017" y="-15007"/>
                                    </p:animMotion>
                                  </p:childTnLst>
                                </p:cTn>
                              </p:par>
                            </p:childTnLst>
                          </p:cTn>
                        </p:par>
                        <p:par>
                          <p:cTn id="17" fill="hold">
                            <p:stCondLst>
                              <p:cond delay="15000"/>
                            </p:stCondLst>
                            <p:childTnLst>
                              <p:par>
                                <p:cTn id="18" presetID="10" presetClass="exit" presetSubtype="0" fill="hold" nodeType="afterEffect">
                                  <p:stCondLst>
                                    <p:cond delay="0"/>
                                  </p:stCondLst>
                                  <p:childTnLst>
                                    <p:animEffect transition="out" filter="fade">
                                      <p:cBhvr>
                                        <p:cTn id="19" dur="3000"/>
                                        <p:tgtEl>
                                          <p:spTgt spid="2"/>
                                        </p:tgtEl>
                                      </p:cBhvr>
                                    </p:animEffect>
                                    <p:set>
                                      <p:cBhvr>
                                        <p:cTn id="20" dur="1" fill="hold">
                                          <p:stCondLst>
                                            <p:cond delay="2999"/>
                                          </p:stCondLst>
                                        </p:cTn>
                                        <p:tgtEl>
                                          <p:spTgt spid="2"/>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3"/>
                                        </p:tgtEl>
                                      </p:cBhvr>
                                    </p:animEffect>
                                    <p:set>
                                      <p:cBhvr>
                                        <p:cTn id="23" dur="1" fill="hold">
                                          <p:stCondLst>
                                            <p:cond delay="1999"/>
                                          </p:stCondLst>
                                        </p:cTn>
                                        <p:tgtEl>
                                          <p:spTgt spid="3"/>
                                        </p:tgtEl>
                                        <p:attrNameLst>
                                          <p:attrName>style.visibility</p:attrName>
                                        </p:attrNameLst>
                                      </p:cBhvr>
                                      <p:to>
                                        <p:strVal val="hidden"/>
                                      </p:to>
                                    </p:set>
                                  </p:childTnLst>
                                </p:cTn>
                              </p:par>
                              <p:par>
                                <p:cTn id="24" presetID="10" presetClass="exit" presetSubtype="0" fill="hold" grpId="3"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6" presetClass="emph" presetSubtype="0" fill="hold" nodeType="withEffect">
                                  <p:stCondLst>
                                    <p:cond delay="0"/>
                                  </p:stCondLst>
                                  <p:childTnLst>
                                    <p:animScale>
                                      <p:cBhvr>
                                        <p:cTn id="28" dur="2000" fill="hold"/>
                                        <p:tgtEl>
                                          <p:spTgt spid="6"/>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5" grpId="2" animBg="1"/>
      <p:bldP spid="5"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CColdCreekPirog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2498" y="4934289"/>
            <a:ext cx="7119261" cy="646331"/>
          </a:xfrm>
          <a:prstGeom prst="rect">
            <a:avLst/>
          </a:prstGeom>
          <a:noFill/>
        </p:spPr>
        <p:txBody>
          <a:bodyPr wrap="square" rtlCol="0">
            <a:spAutoFit/>
          </a:bodyPr>
          <a:lstStyle/>
          <a:p>
            <a:r>
              <a:rPr lang="en-US" b="1" dirty="0" smtClean="0">
                <a:solidFill>
                  <a:srgbClr val="FFFFFF"/>
                </a:solidFill>
              </a:rPr>
              <a:t>Click here to explore sites along the Missouri north to Ft. Mandan:</a:t>
            </a:r>
          </a:p>
          <a:p>
            <a:r>
              <a:rPr lang="en-US" b="1" dirty="0" smtClean="0">
                <a:solidFill>
                  <a:srgbClr val="FFFFFF"/>
                </a:solidFill>
              </a:rPr>
              <a:t>http</a:t>
            </a:r>
            <a:r>
              <a:rPr lang="en-US" b="1" dirty="0">
                <a:solidFill>
                  <a:srgbClr val="FFFFFF"/>
                </a:solidFill>
              </a:rPr>
              <a:t>://</a:t>
            </a:r>
            <a:r>
              <a:rPr lang="en-US" b="1" dirty="0" err="1">
                <a:solidFill>
                  <a:srgbClr val="FFFFFF"/>
                </a:solidFill>
              </a:rPr>
              <a:t>lewisandclarktrail.com</a:t>
            </a:r>
            <a:r>
              <a:rPr lang="en-US" b="1" dirty="0">
                <a:solidFill>
                  <a:srgbClr val="FFFFFF"/>
                </a:solidFill>
              </a:rPr>
              <a:t>/</a:t>
            </a:r>
            <a:r>
              <a:rPr lang="en-US" b="1" dirty="0" err="1">
                <a:solidFill>
                  <a:srgbClr val="FFFFFF"/>
                </a:solidFill>
              </a:rPr>
              <a:t>eventsstate</a:t>
            </a:r>
            <a:r>
              <a:rPr lang="en-US" b="1" dirty="0">
                <a:solidFill>
                  <a:srgbClr val="FFFFFF"/>
                </a:solidFill>
              </a:rPr>
              <a:t>/</a:t>
            </a:r>
            <a:r>
              <a:rPr lang="en-US" b="1" dirty="0" err="1">
                <a:solidFill>
                  <a:srgbClr val="FFFFFF"/>
                </a:solidFill>
              </a:rPr>
              <a:t>discovery.htm</a:t>
            </a:r>
            <a:endParaRPr lang="en-US" b="1" dirty="0">
              <a:solidFill>
                <a:srgbClr val="FFFFFF"/>
              </a:solidFill>
            </a:endParaRPr>
          </a:p>
        </p:txBody>
      </p:sp>
    </p:spTree>
    <p:extLst>
      <p:ext uri="{BB962C8B-B14F-4D97-AF65-F5344CB8AC3E}">
        <p14:creationId xmlns:p14="http://schemas.microsoft.com/office/powerpoint/2010/main" val="3966105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3300" y="1193800"/>
            <a:ext cx="7137400" cy="4470400"/>
          </a:xfrm>
          <a:prstGeom prst="rect">
            <a:avLst/>
          </a:prstGeom>
        </p:spPr>
      </p:pic>
      <p:sp>
        <p:nvSpPr>
          <p:cNvPr id="3" name="Freeform 2"/>
          <p:cNvSpPr/>
          <p:nvPr/>
        </p:nvSpPr>
        <p:spPr>
          <a:xfrm>
            <a:off x="5596088" y="2095928"/>
            <a:ext cx="1863369" cy="2108290"/>
          </a:xfrm>
          <a:custGeom>
            <a:avLst/>
            <a:gdLst>
              <a:gd name="connsiteX0" fmla="*/ 1863369 w 1863369"/>
              <a:gd name="connsiteY0" fmla="*/ 2108257 h 2108290"/>
              <a:gd name="connsiteX1" fmla="*/ 1814051 w 1863369"/>
              <a:gd name="connsiteY1" fmla="*/ 2046612 h 2108290"/>
              <a:gd name="connsiteX2" fmla="*/ 1653765 w 1863369"/>
              <a:gd name="connsiteY2" fmla="*/ 2046612 h 2108290"/>
              <a:gd name="connsiteX3" fmla="*/ 1542798 w 1863369"/>
              <a:gd name="connsiteY3" fmla="*/ 2095928 h 2108290"/>
              <a:gd name="connsiteX4" fmla="*/ 1505809 w 1863369"/>
              <a:gd name="connsiteY4" fmla="*/ 2083599 h 2108290"/>
              <a:gd name="connsiteX5" fmla="*/ 1481149 w 1863369"/>
              <a:gd name="connsiteY5" fmla="*/ 2058941 h 2108290"/>
              <a:gd name="connsiteX6" fmla="*/ 1444160 w 1863369"/>
              <a:gd name="connsiteY6" fmla="*/ 2034283 h 2108290"/>
              <a:gd name="connsiteX7" fmla="*/ 1419501 w 1863369"/>
              <a:gd name="connsiteY7" fmla="*/ 1997296 h 2108290"/>
              <a:gd name="connsiteX8" fmla="*/ 1394841 w 1863369"/>
              <a:gd name="connsiteY8" fmla="*/ 1972638 h 2108290"/>
              <a:gd name="connsiteX9" fmla="*/ 1345523 w 1863369"/>
              <a:gd name="connsiteY9" fmla="*/ 1886335 h 2108290"/>
              <a:gd name="connsiteX10" fmla="*/ 1234556 w 1863369"/>
              <a:gd name="connsiteY10" fmla="*/ 1935651 h 2108290"/>
              <a:gd name="connsiteX11" fmla="*/ 1185237 w 1863369"/>
              <a:gd name="connsiteY11" fmla="*/ 1984967 h 2108290"/>
              <a:gd name="connsiteX12" fmla="*/ 1074270 w 1863369"/>
              <a:gd name="connsiteY12" fmla="*/ 1972638 h 2108290"/>
              <a:gd name="connsiteX13" fmla="*/ 1049610 w 1863369"/>
              <a:gd name="connsiteY13" fmla="*/ 1947980 h 2108290"/>
              <a:gd name="connsiteX14" fmla="*/ 1000292 w 1863369"/>
              <a:gd name="connsiteY14" fmla="*/ 1874006 h 2108290"/>
              <a:gd name="connsiteX15" fmla="*/ 963303 w 1863369"/>
              <a:gd name="connsiteY15" fmla="*/ 1861677 h 2108290"/>
              <a:gd name="connsiteX16" fmla="*/ 938643 w 1863369"/>
              <a:gd name="connsiteY16" fmla="*/ 1837019 h 2108290"/>
              <a:gd name="connsiteX17" fmla="*/ 926313 w 1863369"/>
              <a:gd name="connsiteY17" fmla="*/ 1787703 h 2108290"/>
              <a:gd name="connsiteX18" fmla="*/ 901654 w 1863369"/>
              <a:gd name="connsiteY18" fmla="*/ 1713730 h 2108290"/>
              <a:gd name="connsiteX19" fmla="*/ 864665 w 1863369"/>
              <a:gd name="connsiteY19" fmla="*/ 1602769 h 2108290"/>
              <a:gd name="connsiteX20" fmla="*/ 852335 w 1863369"/>
              <a:gd name="connsiteY20" fmla="*/ 1565782 h 2108290"/>
              <a:gd name="connsiteX21" fmla="*/ 827676 w 1863369"/>
              <a:gd name="connsiteY21" fmla="*/ 1516466 h 2108290"/>
              <a:gd name="connsiteX22" fmla="*/ 790687 w 1863369"/>
              <a:gd name="connsiteY22" fmla="*/ 1442492 h 2108290"/>
              <a:gd name="connsiteX23" fmla="*/ 778357 w 1863369"/>
              <a:gd name="connsiteY23" fmla="*/ 1343860 h 2108290"/>
              <a:gd name="connsiteX24" fmla="*/ 753698 w 1863369"/>
              <a:gd name="connsiteY24" fmla="*/ 1220570 h 2108290"/>
              <a:gd name="connsiteX25" fmla="*/ 704379 w 1863369"/>
              <a:gd name="connsiteY25" fmla="*/ 1158925 h 2108290"/>
              <a:gd name="connsiteX26" fmla="*/ 593412 w 1863369"/>
              <a:gd name="connsiteY26" fmla="*/ 1060293 h 2108290"/>
              <a:gd name="connsiteX27" fmla="*/ 383807 w 1863369"/>
              <a:gd name="connsiteY27" fmla="*/ 1035635 h 2108290"/>
              <a:gd name="connsiteX28" fmla="*/ 334489 w 1863369"/>
              <a:gd name="connsiteY28" fmla="*/ 1010977 h 2108290"/>
              <a:gd name="connsiteX29" fmla="*/ 260511 w 1863369"/>
              <a:gd name="connsiteY29" fmla="*/ 912345 h 2108290"/>
              <a:gd name="connsiteX30" fmla="*/ 235851 w 1863369"/>
              <a:gd name="connsiteY30" fmla="*/ 887687 h 2108290"/>
              <a:gd name="connsiteX31" fmla="*/ 186533 w 1863369"/>
              <a:gd name="connsiteY31" fmla="*/ 813713 h 2108290"/>
              <a:gd name="connsiteX32" fmla="*/ 174203 w 1863369"/>
              <a:gd name="connsiteY32" fmla="*/ 776726 h 2108290"/>
              <a:gd name="connsiteX33" fmla="*/ 137214 w 1863369"/>
              <a:gd name="connsiteY33" fmla="*/ 752068 h 2108290"/>
              <a:gd name="connsiteX34" fmla="*/ 75565 w 1863369"/>
              <a:gd name="connsiteY34" fmla="*/ 702752 h 2108290"/>
              <a:gd name="connsiteX35" fmla="*/ 50906 w 1863369"/>
              <a:gd name="connsiteY35" fmla="*/ 665765 h 2108290"/>
              <a:gd name="connsiteX36" fmla="*/ 63236 w 1863369"/>
              <a:gd name="connsiteY36" fmla="*/ 357541 h 2108290"/>
              <a:gd name="connsiteX37" fmla="*/ 1587 w 1863369"/>
              <a:gd name="connsiteY37" fmla="*/ 246580 h 2108290"/>
              <a:gd name="connsiteX38" fmla="*/ 1587 w 1863369"/>
              <a:gd name="connsiteY38" fmla="*/ 0 h 210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3369" h="2108290">
                <a:moveTo>
                  <a:pt x="1863369" y="2108257"/>
                </a:moveTo>
                <a:cubicBezTo>
                  <a:pt x="1846930" y="2087709"/>
                  <a:pt x="1835103" y="2062401"/>
                  <a:pt x="1814051" y="2046612"/>
                </a:cubicBezTo>
                <a:cubicBezTo>
                  <a:pt x="1778228" y="2019746"/>
                  <a:pt x="1672637" y="2044515"/>
                  <a:pt x="1653765" y="2046612"/>
                </a:cubicBezTo>
                <a:cubicBezTo>
                  <a:pt x="1583826" y="2116547"/>
                  <a:pt x="1618156" y="2117458"/>
                  <a:pt x="1542798" y="2095928"/>
                </a:cubicBezTo>
                <a:cubicBezTo>
                  <a:pt x="1530301" y="2092358"/>
                  <a:pt x="1518139" y="2087709"/>
                  <a:pt x="1505809" y="2083599"/>
                </a:cubicBezTo>
                <a:cubicBezTo>
                  <a:pt x="1497589" y="2075380"/>
                  <a:pt x="1490226" y="2066202"/>
                  <a:pt x="1481149" y="2058941"/>
                </a:cubicBezTo>
                <a:cubicBezTo>
                  <a:pt x="1469578" y="2049685"/>
                  <a:pt x="1454638" y="2044761"/>
                  <a:pt x="1444160" y="2034283"/>
                </a:cubicBezTo>
                <a:cubicBezTo>
                  <a:pt x="1433682" y="2023805"/>
                  <a:pt x="1428758" y="2008866"/>
                  <a:pt x="1419501" y="1997296"/>
                </a:cubicBezTo>
                <a:cubicBezTo>
                  <a:pt x="1412239" y="1988219"/>
                  <a:pt x="1402103" y="1981715"/>
                  <a:pt x="1394841" y="1972638"/>
                </a:cubicBezTo>
                <a:cubicBezTo>
                  <a:pt x="1371606" y="1943596"/>
                  <a:pt x="1362398" y="1920083"/>
                  <a:pt x="1345523" y="1886335"/>
                </a:cubicBezTo>
                <a:cubicBezTo>
                  <a:pt x="1322919" y="1893869"/>
                  <a:pt x="1255871" y="1909008"/>
                  <a:pt x="1234556" y="1935651"/>
                </a:cubicBezTo>
                <a:cubicBezTo>
                  <a:pt x="1186731" y="1995429"/>
                  <a:pt x="1265941" y="1958067"/>
                  <a:pt x="1185237" y="1984967"/>
                </a:cubicBezTo>
                <a:cubicBezTo>
                  <a:pt x="1148248" y="1980857"/>
                  <a:pt x="1110175" y="1982430"/>
                  <a:pt x="1074270" y="1972638"/>
                </a:cubicBezTo>
                <a:cubicBezTo>
                  <a:pt x="1063055" y="1969580"/>
                  <a:pt x="1056585" y="1957279"/>
                  <a:pt x="1049610" y="1947980"/>
                </a:cubicBezTo>
                <a:cubicBezTo>
                  <a:pt x="1031828" y="1924272"/>
                  <a:pt x="1028407" y="1883377"/>
                  <a:pt x="1000292" y="1874006"/>
                </a:cubicBezTo>
                <a:lnTo>
                  <a:pt x="963303" y="1861677"/>
                </a:lnTo>
                <a:cubicBezTo>
                  <a:pt x="955083" y="1853458"/>
                  <a:pt x="943842" y="1847416"/>
                  <a:pt x="938643" y="1837019"/>
                </a:cubicBezTo>
                <a:cubicBezTo>
                  <a:pt x="931065" y="1821863"/>
                  <a:pt x="931182" y="1803933"/>
                  <a:pt x="926313" y="1787703"/>
                </a:cubicBezTo>
                <a:cubicBezTo>
                  <a:pt x="918844" y="1762808"/>
                  <a:pt x="909874" y="1738388"/>
                  <a:pt x="901654" y="1713730"/>
                </a:cubicBezTo>
                <a:lnTo>
                  <a:pt x="864665" y="1602769"/>
                </a:lnTo>
                <a:cubicBezTo>
                  <a:pt x="860555" y="1590440"/>
                  <a:pt x="858147" y="1577406"/>
                  <a:pt x="852335" y="1565782"/>
                </a:cubicBezTo>
                <a:cubicBezTo>
                  <a:pt x="844115" y="1549343"/>
                  <a:pt x="834916" y="1533359"/>
                  <a:pt x="827676" y="1516466"/>
                </a:cubicBezTo>
                <a:cubicBezTo>
                  <a:pt x="797048" y="1445005"/>
                  <a:pt x="838075" y="1513571"/>
                  <a:pt x="790687" y="1442492"/>
                </a:cubicBezTo>
                <a:cubicBezTo>
                  <a:pt x="786577" y="1409615"/>
                  <a:pt x="782736" y="1376703"/>
                  <a:pt x="778357" y="1343860"/>
                </a:cubicBezTo>
                <a:cubicBezTo>
                  <a:pt x="774225" y="1312875"/>
                  <a:pt x="770730" y="1254632"/>
                  <a:pt x="753698" y="1220570"/>
                </a:cubicBezTo>
                <a:cubicBezTo>
                  <a:pt x="730833" y="1174843"/>
                  <a:pt x="733051" y="1193329"/>
                  <a:pt x="704379" y="1158925"/>
                </a:cubicBezTo>
                <a:cubicBezTo>
                  <a:pt x="671774" y="1119801"/>
                  <a:pt x="652519" y="1072114"/>
                  <a:pt x="593412" y="1060293"/>
                </a:cubicBezTo>
                <a:cubicBezTo>
                  <a:pt x="483235" y="1038259"/>
                  <a:pt x="552648" y="1049704"/>
                  <a:pt x="383807" y="1035635"/>
                </a:cubicBezTo>
                <a:cubicBezTo>
                  <a:pt x="367368" y="1027416"/>
                  <a:pt x="349782" y="1021172"/>
                  <a:pt x="334489" y="1010977"/>
                </a:cubicBezTo>
                <a:cubicBezTo>
                  <a:pt x="301672" y="989100"/>
                  <a:pt x="283645" y="935477"/>
                  <a:pt x="260511" y="912345"/>
                </a:cubicBezTo>
                <a:cubicBezTo>
                  <a:pt x="252291" y="904126"/>
                  <a:pt x="242826" y="896986"/>
                  <a:pt x="235851" y="887687"/>
                </a:cubicBezTo>
                <a:cubicBezTo>
                  <a:pt x="218069" y="863979"/>
                  <a:pt x="195905" y="841828"/>
                  <a:pt x="186533" y="813713"/>
                </a:cubicBezTo>
                <a:cubicBezTo>
                  <a:pt x="182423" y="801384"/>
                  <a:pt x="182322" y="786874"/>
                  <a:pt x="174203" y="776726"/>
                </a:cubicBezTo>
                <a:cubicBezTo>
                  <a:pt x="164946" y="765155"/>
                  <a:pt x="149544" y="760287"/>
                  <a:pt x="137214" y="752068"/>
                </a:cubicBezTo>
                <a:cubicBezTo>
                  <a:pt x="66547" y="646072"/>
                  <a:pt x="160643" y="770810"/>
                  <a:pt x="75565" y="702752"/>
                </a:cubicBezTo>
                <a:cubicBezTo>
                  <a:pt x="63994" y="693496"/>
                  <a:pt x="59126" y="678094"/>
                  <a:pt x="50906" y="665765"/>
                </a:cubicBezTo>
                <a:cubicBezTo>
                  <a:pt x="55016" y="563024"/>
                  <a:pt x="73141" y="459886"/>
                  <a:pt x="63236" y="357541"/>
                </a:cubicBezTo>
                <a:cubicBezTo>
                  <a:pt x="45428" y="173534"/>
                  <a:pt x="6310" y="355192"/>
                  <a:pt x="1587" y="246580"/>
                </a:cubicBezTo>
                <a:cubicBezTo>
                  <a:pt x="-1984" y="164464"/>
                  <a:pt x="1587" y="82193"/>
                  <a:pt x="1587" y="0"/>
                </a:cubicBezTo>
              </a:path>
            </a:pathLst>
          </a:custGeom>
          <a:ln w="57150" cmpd="sng">
            <a:solidFill>
              <a:srgbClr val="FFFF00"/>
            </a:solidFill>
            <a:headEnd type="oval" w="lg" len="lg"/>
            <a:tailEnd type="triangle" w="lg" len="lg"/>
          </a:ln>
          <a:effectLst>
            <a:glow rad="101600">
              <a:srgbClr val="3366FF">
                <a:alpha val="75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00"/>
              </a:solidFill>
            </a:endParaRPr>
          </a:p>
        </p:txBody>
      </p:sp>
      <p:pic>
        <p:nvPicPr>
          <p:cNvPr id="4" name="Picture 3">
            <a:hlinkClick r:id="rId4"/>
          </p:cNvPr>
          <p:cNvPicPr>
            <a:picLocks noChangeAspect="1"/>
          </p:cNvPicPr>
          <p:nvPr/>
        </p:nvPicPr>
        <p:blipFill>
          <a:blip r:embed="rId5"/>
          <a:stretch>
            <a:fillRect/>
          </a:stretch>
        </p:blipFill>
        <p:spPr>
          <a:xfrm>
            <a:off x="4949675" y="1825582"/>
            <a:ext cx="1054880" cy="728782"/>
          </a:xfrm>
          <a:prstGeom prst="rect">
            <a:avLst/>
          </a:prstGeom>
        </p:spPr>
      </p:pic>
      <p:sp>
        <p:nvSpPr>
          <p:cNvPr id="5" name="5-Point Star 4"/>
          <p:cNvSpPr/>
          <p:nvPr/>
        </p:nvSpPr>
        <p:spPr>
          <a:xfrm>
            <a:off x="5575081" y="1957998"/>
            <a:ext cx="242464" cy="275860"/>
          </a:xfrm>
          <a:prstGeom prst="star5">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1985079" y="5819820"/>
            <a:ext cx="5240114" cy="369332"/>
          </a:xfrm>
          <a:prstGeom prst="rect">
            <a:avLst/>
          </a:prstGeom>
          <a:noFill/>
        </p:spPr>
        <p:txBody>
          <a:bodyPr wrap="square" rtlCol="0">
            <a:spAutoFit/>
          </a:bodyPr>
          <a:lstStyle/>
          <a:p>
            <a:r>
              <a:rPr lang="en-US" dirty="0" smtClean="0"/>
              <a:t>Fort Mandan- Click the Fort for a tour of the inside.</a:t>
            </a:r>
            <a:endParaRPr lang="en-US" dirty="0"/>
          </a:p>
        </p:txBody>
      </p:sp>
    </p:spTree>
    <p:extLst>
      <p:ext uri="{BB962C8B-B14F-4D97-AF65-F5344CB8AC3E}">
        <p14:creationId xmlns:p14="http://schemas.microsoft.com/office/powerpoint/2010/main" val="2828425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 presetClass="emph" presetSubtype="0" fill="hold" grpId="0" nodeType="withEffect">
                                  <p:stCondLst>
                                    <p:cond delay="0"/>
                                  </p:stCondLst>
                                  <p:childTnLst>
                                    <p:animScale>
                                      <p:cBhvr>
                                        <p:cTn id="8" dur="2000" fill="hold"/>
                                        <p:tgtEl>
                                          <p:spTgt spid="5"/>
                                        </p:tgtEl>
                                      </p:cBhvr>
                                      <p:by x="150000" y="150000"/>
                                    </p:animScale>
                                  </p:childTnLst>
                                </p:cTn>
                              </p:par>
                              <p:par>
                                <p:cTn id="9" presetID="35" presetClass="emph" presetSubtype="0" repeatCount="5000"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9"/>
                                            </p:cond>
                                          </p:stCondLst>
                                          <p:endCondLst>
                                            <p:cond evt="onStopAudio" delay="0">
                                              <p:tgtEl>
                                                <p:sldTgt/>
                                              </p:tgtEl>
                                            </p:cond>
                                          </p:endCondLst>
                                        </p:cTn>
                                        <p:tgtEl>
                                          <p:sndTgt r:embed="rId2" name="Pong"/>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3000"/>
                                        <p:tgtEl>
                                          <p:spTgt spid="2"/>
                                        </p:tgtEl>
                                      </p:cBhvr>
                                    </p:animEffect>
                                    <p:set>
                                      <p:cBhvr>
                                        <p:cTn id="15" dur="1" fill="hold">
                                          <p:stCondLst>
                                            <p:cond delay="2999"/>
                                          </p:stCondLst>
                                        </p:cTn>
                                        <p:tgtEl>
                                          <p:spTgt spid="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3000"/>
                                        <p:tgtEl>
                                          <p:spTgt spid="3"/>
                                        </p:tgtEl>
                                      </p:cBhvr>
                                    </p:animEffect>
                                    <p:set>
                                      <p:cBhvr>
                                        <p:cTn id="18" dur="1" fill="hold">
                                          <p:stCondLst>
                                            <p:cond delay="2999"/>
                                          </p:stCondLst>
                                        </p:cTn>
                                        <p:tgtEl>
                                          <p:spTgt spid="3"/>
                                        </p:tgtEl>
                                        <p:attrNameLst>
                                          <p:attrName>style.visibility</p:attrName>
                                        </p:attrNameLst>
                                      </p:cBhvr>
                                      <p:to>
                                        <p:strVal val="hidden"/>
                                      </p:to>
                                    </p:set>
                                  </p:childTnLst>
                                </p:cTn>
                              </p:par>
                              <p:par>
                                <p:cTn id="19" presetID="10" presetClass="exit" presetSubtype="0" fill="hold" grpId="3"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par>
                                <p:cTn id="25" presetID="6" presetClass="emph" presetSubtype="0" fill="hold" nodeType="withEffect">
                                  <p:stCondLst>
                                    <p:cond delay="2000"/>
                                  </p:stCondLst>
                                  <p:childTnLst>
                                    <p:animScale>
                                      <p:cBhvr>
                                        <p:cTn id="26" dur="5000" fill="hold"/>
                                        <p:tgtEl>
                                          <p:spTgt spid="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5" grpId="2" animBg="1"/>
      <p:bldP spid="5"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Journey with the Expedition Team!</a:t>
            </a:r>
            <a:endParaRPr lang="en-US" dirty="0"/>
          </a:p>
        </p:txBody>
      </p:sp>
      <p:sp>
        <p:nvSpPr>
          <p:cNvPr id="4" name="TextBox 3"/>
          <p:cNvSpPr txBox="1"/>
          <p:nvPr/>
        </p:nvSpPr>
        <p:spPr>
          <a:xfrm>
            <a:off x="610287" y="2606287"/>
            <a:ext cx="5739999" cy="2862323"/>
          </a:xfrm>
          <a:prstGeom prst="rect">
            <a:avLst/>
          </a:prstGeom>
          <a:noFill/>
        </p:spPr>
        <p:txBody>
          <a:bodyPr wrap="square" rtlCol="0">
            <a:spAutoFit/>
          </a:bodyPr>
          <a:lstStyle/>
          <a:p>
            <a:r>
              <a:rPr lang="en-US" dirty="0" smtClean="0"/>
              <a:t>Use the following web-link to join the expedition team.</a:t>
            </a:r>
          </a:p>
          <a:p>
            <a:r>
              <a:rPr lang="en-US" dirty="0" smtClean="0"/>
              <a:t>This link will allow you to be a member of the expedition team.  You will help make decisions on the expedition. See what happens along the way! </a:t>
            </a:r>
            <a:r>
              <a:rPr lang="en-US" dirty="0"/>
              <a:t> </a:t>
            </a:r>
            <a:endParaRPr lang="en-US" dirty="0" smtClean="0"/>
          </a:p>
          <a:p>
            <a:endParaRPr lang="en-US" dirty="0" smtClean="0">
              <a:hlinkClick r:id="" action="ppaction://noaction"/>
            </a:endParaRPr>
          </a:p>
          <a:p>
            <a:r>
              <a:rPr lang="en-US" dirty="0">
                <a:hlinkClick r:id="rId3"/>
              </a:rPr>
              <a:t>http://www.nationalgeographic.com/west/</a:t>
            </a:r>
            <a:r>
              <a:rPr lang="en-US" dirty="0" smtClean="0">
                <a:hlinkClick r:id="rId3"/>
              </a:rPr>
              <a:t>main.html</a:t>
            </a:r>
            <a:endParaRPr lang="en-US" dirty="0" smtClean="0"/>
          </a:p>
          <a:p>
            <a:endParaRPr lang="en-US" dirty="0"/>
          </a:p>
          <a:p>
            <a:r>
              <a:rPr lang="en-US" dirty="0" smtClean="0"/>
              <a:t>Or</a:t>
            </a:r>
          </a:p>
          <a:p>
            <a:endParaRPr lang="en-US" dirty="0"/>
          </a:p>
          <a:p>
            <a:r>
              <a:rPr lang="en-US" dirty="0">
                <a:hlinkClick r:id="rId4"/>
              </a:rPr>
              <a:t>http://</a:t>
            </a:r>
            <a:r>
              <a:rPr lang="en-US" dirty="0" err="1">
                <a:hlinkClick r:id="rId4"/>
              </a:rPr>
              <a:t>www.pbs.org</a:t>
            </a:r>
            <a:r>
              <a:rPr lang="en-US" dirty="0">
                <a:hlinkClick r:id="rId4"/>
              </a:rPr>
              <a:t>/</a:t>
            </a:r>
            <a:r>
              <a:rPr lang="en-US" dirty="0" err="1">
                <a:hlinkClick r:id="rId4"/>
              </a:rPr>
              <a:t>lewisandclark</a:t>
            </a:r>
            <a:r>
              <a:rPr lang="en-US" dirty="0">
                <a:hlinkClick r:id="rId4"/>
              </a:rPr>
              <a:t>/into/</a:t>
            </a:r>
            <a:r>
              <a:rPr lang="en-US" dirty="0" err="1">
                <a:hlinkClick r:id="rId4"/>
              </a:rPr>
              <a:t>index.html</a:t>
            </a:r>
            <a:endParaRPr lang="en-US" dirty="0"/>
          </a:p>
        </p:txBody>
      </p:sp>
    </p:spTree>
    <p:extLst>
      <p:ext uri="{BB962C8B-B14F-4D97-AF65-F5344CB8AC3E}">
        <p14:creationId xmlns:p14="http://schemas.microsoft.com/office/powerpoint/2010/main" val="3945162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Your Journey</a:t>
            </a:r>
            <a:endParaRPr lang="en-US" dirty="0"/>
          </a:p>
        </p:txBody>
      </p:sp>
      <p:sp>
        <p:nvSpPr>
          <p:cNvPr id="4" name="TextBox 3"/>
          <p:cNvSpPr txBox="1"/>
          <p:nvPr/>
        </p:nvSpPr>
        <p:spPr>
          <a:xfrm>
            <a:off x="904240" y="792480"/>
            <a:ext cx="5445760" cy="3139321"/>
          </a:xfrm>
          <a:prstGeom prst="rect">
            <a:avLst/>
          </a:prstGeom>
          <a:noFill/>
        </p:spPr>
        <p:txBody>
          <a:bodyPr wrap="square" rtlCol="0">
            <a:spAutoFit/>
          </a:bodyPr>
          <a:lstStyle/>
          <a:p>
            <a:r>
              <a:rPr lang="en-US" dirty="0" smtClean="0"/>
              <a:t>From the materials found in this presentation and </a:t>
            </a:r>
          </a:p>
          <a:p>
            <a:r>
              <a:rPr lang="en-US" dirty="0" smtClean="0"/>
              <a:t>Using the resources available on the last slide,</a:t>
            </a:r>
          </a:p>
          <a:p>
            <a:r>
              <a:rPr lang="en-US" dirty="0" smtClean="0"/>
              <a:t>You are to create a presentation report to President Jefferson of your findings on the expedition.  Did Lewis and Clark complete the tasks that President Jefferson expect?  Support you answers.</a:t>
            </a:r>
          </a:p>
          <a:p>
            <a:endParaRPr lang="en-US" dirty="0"/>
          </a:p>
          <a:p>
            <a:r>
              <a:rPr lang="en-US" dirty="0" smtClean="0"/>
              <a:t>Use the template pages to follow to include in your presentation. Template pages are printed on “Expedition Document.” </a:t>
            </a:r>
            <a:endParaRPr lang="en-US" dirty="0"/>
          </a:p>
          <a:p>
            <a:endParaRPr lang="en-US" dirty="0"/>
          </a:p>
        </p:txBody>
      </p:sp>
      <p:sp>
        <p:nvSpPr>
          <p:cNvPr id="5" name="Rectangle 4"/>
          <p:cNvSpPr/>
          <p:nvPr/>
        </p:nvSpPr>
        <p:spPr>
          <a:xfrm>
            <a:off x="772160" y="3956249"/>
            <a:ext cx="5648960" cy="1477328"/>
          </a:xfrm>
          <a:prstGeom prst="rect">
            <a:avLst/>
          </a:prstGeom>
        </p:spPr>
        <p:txBody>
          <a:bodyPr wrap="square">
            <a:spAutoFit/>
          </a:bodyPr>
          <a:lstStyle/>
          <a:p>
            <a:pPr marL="285750" indent="-285750">
              <a:buFont typeface="Wingdings" charset="2"/>
              <a:buChar char="Ø"/>
            </a:pPr>
            <a:r>
              <a:rPr lang="en-US" dirty="0"/>
              <a:t>Map a new route to the Pacific</a:t>
            </a:r>
          </a:p>
          <a:p>
            <a:pPr marL="285750" indent="-285750">
              <a:buFont typeface="Wingdings" charset="2"/>
              <a:buChar char="Ø"/>
            </a:pPr>
            <a:r>
              <a:rPr lang="en-US" dirty="0"/>
              <a:t>Make contact with Native Americans</a:t>
            </a:r>
          </a:p>
          <a:p>
            <a:pPr marL="285750" indent="-285750">
              <a:buFont typeface="Wingdings" charset="2"/>
              <a:buChar char="Ø"/>
            </a:pPr>
            <a:r>
              <a:rPr lang="en-US" dirty="0"/>
              <a:t>Obtain specimens for further study</a:t>
            </a:r>
          </a:p>
          <a:p>
            <a:pPr marL="285750" indent="-285750">
              <a:buFont typeface="Wingdings" charset="2"/>
              <a:buChar char="Ø"/>
            </a:pPr>
            <a:r>
              <a:rPr lang="en-US" dirty="0"/>
              <a:t>Keep a full record of activities during the </a:t>
            </a:r>
            <a:r>
              <a:rPr lang="en-US" dirty="0" smtClean="0"/>
              <a:t>Expedition</a:t>
            </a:r>
          </a:p>
          <a:p>
            <a:endParaRPr lang="en-US" dirty="0"/>
          </a:p>
        </p:txBody>
      </p:sp>
    </p:spTree>
    <p:extLst>
      <p:ext uri="{BB962C8B-B14F-4D97-AF65-F5344CB8AC3E}">
        <p14:creationId xmlns:p14="http://schemas.microsoft.com/office/powerpoint/2010/main" val="38865169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Corps of Discovery</a:t>
            </a:r>
            <a:br>
              <a:rPr lang="en-US" dirty="0" smtClean="0"/>
            </a:br>
            <a:r>
              <a:rPr lang="en-US" dirty="0" smtClean="0"/>
              <a:t>Notes to the President</a:t>
            </a:r>
            <a:endParaRPr lang="en-US" dirty="0"/>
          </a:p>
        </p:txBody>
      </p:sp>
      <p:sp>
        <p:nvSpPr>
          <p:cNvPr id="5" name="Subtitle 4"/>
          <p:cNvSpPr>
            <a:spLocks noGrp="1"/>
          </p:cNvSpPr>
          <p:nvPr>
            <p:ph type="subTitle" idx="1"/>
          </p:nvPr>
        </p:nvSpPr>
        <p:spPr/>
        <p:txBody>
          <a:bodyPr/>
          <a:lstStyle/>
          <a:p>
            <a:r>
              <a:rPr lang="en-US" dirty="0" smtClean="0"/>
              <a:t>Submitted by</a:t>
            </a:r>
          </a:p>
          <a:p>
            <a:endParaRPr lang="en-US" dirty="0"/>
          </a:p>
          <a:p>
            <a:r>
              <a:rPr lang="en-US" i="1" dirty="0" smtClean="0"/>
              <a:t>Your name</a:t>
            </a:r>
            <a:endParaRPr lang="en-US" i="1" dirty="0"/>
          </a:p>
        </p:txBody>
      </p:sp>
    </p:spTree>
    <p:extLst>
      <p:ext uri="{BB962C8B-B14F-4D97-AF65-F5344CB8AC3E}">
        <p14:creationId xmlns:p14="http://schemas.microsoft.com/office/powerpoint/2010/main" val="3373990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632</TotalTime>
  <Words>944</Words>
  <Application>Microsoft Macintosh PowerPoint</Application>
  <PresentationFormat>On-screen Show (4:3)</PresentationFormat>
  <Paragraphs>96</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Travelogue</vt:lpstr>
      <vt:lpstr>Lewis &amp; Clark</vt:lpstr>
      <vt:lpstr>The Proposal</vt:lpstr>
      <vt:lpstr>PowerPoint Presentation</vt:lpstr>
      <vt:lpstr>PowerPoint Presentation</vt:lpstr>
      <vt:lpstr>PowerPoint Presentation</vt:lpstr>
      <vt:lpstr>PowerPoint Presentation</vt:lpstr>
      <vt:lpstr>Journey with the Expedition Team!</vt:lpstr>
      <vt:lpstr>Your Journey</vt:lpstr>
      <vt:lpstr>Corps of Discovery Notes to the President</vt:lpstr>
      <vt:lpstr>Maps</vt:lpstr>
      <vt:lpstr>Relations with Indians</vt:lpstr>
      <vt:lpstr>Specimens from the Journey</vt:lpstr>
      <vt:lpstr>Record of the Journey</vt:lpstr>
      <vt:lpstr>Resources</vt:lpstr>
    </vt:vector>
  </TitlesOfParts>
  <Company>St. Helena's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Addition &amp; Subtraction</dc:title>
  <dc:creator>Andrea Slaven</dc:creator>
  <cp:lastModifiedBy>Andrea Slaven</cp:lastModifiedBy>
  <cp:revision>52</cp:revision>
  <dcterms:created xsi:type="dcterms:W3CDTF">2011-10-28T16:13:09Z</dcterms:created>
  <dcterms:modified xsi:type="dcterms:W3CDTF">2013-12-12T02:20:39Z</dcterms:modified>
</cp:coreProperties>
</file>