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6" autoAdjust="0"/>
    <p:restoredTop sz="94660"/>
  </p:normalViewPr>
  <p:slideViewPr>
    <p:cSldViewPr snapToGrid="0" snapToObjects="1">
      <p:cViewPr>
        <p:scale>
          <a:sx n="85" d="100"/>
          <a:sy n="85" d="100"/>
        </p:scale>
        <p:origin x="-728"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FFE28-DD3E-B24D-83C9-FADEFA9524E6}" type="datetimeFigureOut">
              <a:rPr lang="en-US" smtClean="0"/>
              <a:t>12/11/13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3D67E-B0AF-8E4C-9810-FA0EAE5913B3}" type="slidenum">
              <a:rPr lang="en-US" smtClean="0"/>
              <a:t>‹#›</a:t>
            </a:fld>
            <a:endParaRPr lang="en-US"/>
          </a:p>
        </p:txBody>
      </p:sp>
    </p:spTree>
    <p:extLst>
      <p:ext uri="{BB962C8B-B14F-4D97-AF65-F5344CB8AC3E}">
        <p14:creationId xmlns:p14="http://schemas.microsoft.com/office/powerpoint/2010/main" val="11238548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3F45D-B0EC-1648-9B42-E4EC9C380A51}" type="slidenum">
              <a:rPr lang="en-US" smtClean="0"/>
              <a:t>1</a:t>
            </a:fld>
            <a:endParaRPr lang="en-US"/>
          </a:p>
        </p:txBody>
      </p:sp>
    </p:spTree>
    <p:extLst>
      <p:ext uri="{BB962C8B-B14F-4D97-AF65-F5344CB8AC3E}">
        <p14:creationId xmlns:p14="http://schemas.microsoft.com/office/powerpoint/2010/main" val="428036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3F45D-B0EC-1648-9B42-E4EC9C380A51}" type="slidenum">
              <a:rPr lang="en-US" smtClean="0"/>
              <a:t>3</a:t>
            </a:fld>
            <a:endParaRPr lang="en-US"/>
          </a:p>
        </p:txBody>
      </p:sp>
    </p:spTree>
    <p:extLst>
      <p:ext uri="{BB962C8B-B14F-4D97-AF65-F5344CB8AC3E}">
        <p14:creationId xmlns:p14="http://schemas.microsoft.com/office/powerpoint/2010/main" val="182684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3F45D-B0EC-1648-9B42-E4EC9C380A51}" type="slidenum">
              <a:rPr lang="en-US" smtClean="0"/>
              <a:t>4</a:t>
            </a:fld>
            <a:endParaRPr lang="en-US"/>
          </a:p>
        </p:txBody>
      </p:sp>
    </p:spTree>
    <p:extLst>
      <p:ext uri="{BB962C8B-B14F-4D97-AF65-F5344CB8AC3E}">
        <p14:creationId xmlns:p14="http://schemas.microsoft.com/office/powerpoint/2010/main" val="182684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3F45D-B0EC-1648-9B42-E4EC9C380A51}" type="slidenum">
              <a:rPr lang="en-US" smtClean="0"/>
              <a:t>17</a:t>
            </a:fld>
            <a:endParaRPr lang="en-US"/>
          </a:p>
        </p:txBody>
      </p:sp>
    </p:spTree>
    <p:extLst>
      <p:ext uri="{BB962C8B-B14F-4D97-AF65-F5344CB8AC3E}">
        <p14:creationId xmlns:p14="http://schemas.microsoft.com/office/powerpoint/2010/main" val="368644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3F45D-B0EC-1648-9B42-E4EC9C380A51}" type="slidenum">
              <a:rPr lang="en-US" smtClean="0"/>
              <a:t>18</a:t>
            </a:fld>
            <a:endParaRPr lang="en-US"/>
          </a:p>
        </p:txBody>
      </p:sp>
    </p:spTree>
    <p:extLst>
      <p:ext uri="{BB962C8B-B14F-4D97-AF65-F5344CB8AC3E}">
        <p14:creationId xmlns:p14="http://schemas.microsoft.com/office/powerpoint/2010/main" val="368644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3F45D-B0EC-1648-9B42-E4EC9C380A51}" type="slidenum">
              <a:rPr lang="en-US" smtClean="0"/>
              <a:t>19</a:t>
            </a:fld>
            <a:endParaRPr lang="en-US"/>
          </a:p>
        </p:txBody>
      </p:sp>
    </p:spTree>
    <p:extLst>
      <p:ext uri="{BB962C8B-B14F-4D97-AF65-F5344CB8AC3E}">
        <p14:creationId xmlns:p14="http://schemas.microsoft.com/office/powerpoint/2010/main" val="160402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3F45D-B0EC-1648-9B42-E4EC9C380A51}" type="slidenum">
              <a:rPr lang="en-US" smtClean="0"/>
              <a:t>20</a:t>
            </a:fld>
            <a:endParaRPr lang="en-US"/>
          </a:p>
        </p:txBody>
      </p:sp>
    </p:spTree>
    <p:extLst>
      <p:ext uri="{BB962C8B-B14F-4D97-AF65-F5344CB8AC3E}">
        <p14:creationId xmlns:p14="http://schemas.microsoft.com/office/powerpoint/2010/main" val="357785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3F45D-B0EC-1648-9B42-E4EC9C380A51}" type="slidenum">
              <a:rPr lang="en-US" smtClean="0"/>
              <a:t>23</a:t>
            </a:fld>
            <a:endParaRPr lang="en-US"/>
          </a:p>
        </p:txBody>
      </p:sp>
    </p:spTree>
    <p:extLst>
      <p:ext uri="{BB962C8B-B14F-4D97-AF65-F5344CB8AC3E}">
        <p14:creationId xmlns:p14="http://schemas.microsoft.com/office/powerpoint/2010/main" val="268615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B51AD4C4-45E8-BD40-AE1A-C8D6D6E71712}" type="datetimeFigureOut">
              <a:rPr lang="en-US" smtClean="0"/>
              <a:t>12/11/13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51AD4C4-45E8-BD40-AE1A-C8D6D6E7171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0B5B-741E-6F40-B16E-8B6937DC95E2}"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51AD4C4-45E8-BD40-AE1A-C8D6D6E7171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0B5B-741E-6F40-B16E-8B6937DC95E2}"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51AD4C4-45E8-BD40-AE1A-C8D6D6E71712}" type="datetimeFigureOut">
              <a:rPr lang="en-US" smtClean="0"/>
              <a:t>12/11/13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A0B5B-741E-6F40-B16E-8B6937DC95E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AD4C4-45E8-BD40-AE1A-C8D6D6E71712}" type="datetimeFigureOut">
              <a:rPr lang="en-US" smtClean="0"/>
              <a:t>12/11/13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A0B5B-741E-6F40-B16E-8B6937DC95E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AD4C4-45E8-BD40-AE1A-C8D6D6E7171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0B5B-741E-6F40-B16E-8B6937DC95E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AD4C4-45E8-BD40-AE1A-C8D6D6E7171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0B5B-741E-6F40-B16E-8B6937DC95E2}"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FC3EB-42FB-4C38-8CAE-7A1293B83421}" type="datetime1">
              <a:rPr lang="en-US" smtClean="0"/>
              <a:pPr/>
              <a:t>12/11/13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AD4C4-45E8-BD40-AE1A-C8D6D6E7171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0B5B-741E-6F40-B16E-8B6937DC95E2}"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AD4C4-45E8-BD40-AE1A-C8D6D6E7171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0B5B-741E-6F40-B16E-8B6937DC95E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1AD4C4-45E8-BD40-AE1A-C8D6D6E7171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0B5B-741E-6F40-B16E-8B6937DC95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1AD4C4-45E8-BD40-AE1A-C8D6D6E7171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0B5B-741E-6F40-B16E-8B6937DC95E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1AD4C4-45E8-BD40-AE1A-C8D6D6E7171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0B5B-741E-6F40-B16E-8B6937DC95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B51AD4C4-45E8-BD40-AE1A-C8D6D6E71712}" type="datetimeFigureOut">
              <a:rPr lang="en-US" smtClean="0"/>
              <a:t>12/11/13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07AA0B5B-741E-6F40-B16E-8B6937DC95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B51AD4C4-45E8-BD40-AE1A-C8D6D6E7171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0B5B-741E-6F40-B16E-8B6937DC95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AD4C4-45E8-BD40-AE1A-C8D6D6E7171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0B5B-741E-6F40-B16E-8B6937DC95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FC3EB-42FB-4C38-8CAE-7A1293B83421}" type="datetime1">
              <a:rPr lang="en-US" smtClean="0"/>
              <a:pPr/>
              <a:t>12/11/13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51AD4C4-45E8-BD40-AE1A-C8D6D6E7171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0B5B-741E-6F40-B16E-8B6937DC95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51AD4C4-45E8-BD40-AE1A-C8D6D6E71712}" type="datetimeFigureOut">
              <a:rPr lang="en-US" smtClean="0"/>
              <a:t>12/11/13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A0B5B-741E-6F40-B16E-8B6937DC95E2}"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51AD4C4-45E8-BD40-AE1A-C8D6D6E7171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0B5B-741E-6F40-B16E-8B6937DC95E2}"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B51AD4C4-45E8-BD40-AE1A-C8D6D6E71712}" type="datetimeFigureOut">
              <a:rPr lang="en-US" smtClean="0"/>
              <a:t>12/11/13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7AA0B5B-741E-6F40-B16E-8B6937DC95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6.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png"/><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5.xml"/><Relationship Id="rId2"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12.xml"/><Relationship Id="rId2"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6.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6.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2172" y="2889035"/>
            <a:ext cx="7134628" cy="1914144"/>
          </a:xfrm>
        </p:spPr>
        <p:txBody>
          <a:bodyPr/>
          <a:lstStyle/>
          <a:p>
            <a:r>
              <a:rPr lang="en-US" dirty="0" smtClean="0"/>
              <a:t>Inside a Clunker Computer</a:t>
            </a:r>
            <a:endParaRPr lang="en-US" dirty="0"/>
          </a:p>
        </p:txBody>
      </p:sp>
      <p:sp>
        <p:nvSpPr>
          <p:cNvPr id="3" name="Subtitle 2"/>
          <p:cNvSpPr>
            <a:spLocks noGrp="1"/>
          </p:cNvSpPr>
          <p:nvPr>
            <p:ph type="subTitle" idx="1"/>
          </p:nvPr>
        </p:nvSpPr>
        <p:spPr/>
        <p:txBody>
          <a:bodyPr/>
          <a:lstStyle/>
          <a:p>
            <a:r>
              <a:rPr lang="en-US" dirty="0" smtClean="0"/>
              <a:t>Andrea Slaven</a:t>
            </a:r>
          </a:p>
          <a:p>
            <a:r>
              <a:rPr lang="en-US" dirty="0" smtClean="0"/>
              <a:t>TED 501 Spring 2013</a:t>
            </a:r>
            <a:endParaRPr lang="en-US" dirty="0"/>
          </a:p>
        </p:txBody>
      </p:sp>
    </p:spTree>
    <p:extLst>
      <p:ext uri="{BB962C8B-B14F-4D97-AF65-F5344CB8AC3E}">
        <p14:creationId xmlns:p14="http://schemas.microsoft.com/office/powerpoint/2010/main" val="38609094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773" y="2415178"/>
            <a:ext cx="3566160" cy="1162050"/>
          </a:xfrm>
        </p:spPr>
        <p:txBody>
          <a:bodyPr/>
          <a:lstStyle/>
          <a:p>
            <a:r>
              <a:rPr lang="en-US" dirty="0" smtClean="0"/>
              <a:t>Unplug power</a:t>
            </a:r>
            <a:endParaRPr lang="en-US" dirty="0"/>
          </a:p>
        </p:txBody>
      </p:sp>
      <p:sp>
        <p:nvSpPr>
          <p:cNvPr id="5" name="Text Placeholder 4"/>
          <p:cNvSpPr>
            <a:spLocks noGrp="1"/>
          </p:cNvSpPr>
          <p:nvPr>
            <p:ph type="body" sz="half" idx="2"/>
          </p:nvPr>
        </p:nvSpPr>
        <p:spPr>
          <a:xfrm rot="273522">
            <a:off x="365733" y="2676235"/>
            <a:ext cx="3566160" cy="686395"/>
          </a:xfrm>
        </p:spPr>
        <p:txBody>
          <a:bodyPr>
            <a:normAutofit lnSpcReduction="10000"/>
          </a:bodyPr>
          <a:lstStyle/>
          <a:p>
            <a:r>
              <a:rPr lang="en-US" dirty="0" smtClean="0"/>
              <a:t>P-2 cord to </a:t>
            </a:r>
            <a:r>
              <a:rPr lang="en-US" dirty="0"/>
              <a:t>the processor power connector </a:t>
            </a:r>
            <a:r>
              <a:rPr lang="en-US" dirty="0" smtClean="0"/>
              <a:t>(J5B1)</a:t>
            </a:r>
          </a:p>
          <a:p>
            <a:endParaRPr lang="en-US" dirty="0"/>
          </a:p>
        </p:txBody>
      </p:sp>
      <p:sp>
        <p:nvSpPr>
          <p:cNvPr id="9" name="Text Placeholder 4"/>
          <p:cNvSpPr txBox="1">
            <a:spLocks/>
          </p:cNvSpPr>
          <p:nvPr/>
        </p:nvSpPr>
        <p:spPr>
          <a:xfrm rot="21241096">
            <a:off x="735702" y="5980602"/>
            <a:ext cx="4298089" cy="686395"/>
          </a:xfrm>
          <a:prstGeom prst="rect">
            <a:avLst/>
          </a:prstGeom>
        </p:spPr>
        <p:txBody>
          <a:bodyPr vert="horz" lIns="91440" tIns="45720" rIns="91440" bIns="45720" rtlCol="0">
            <a:normAutofit/>
          </a:bodyPr>
          <a:lstStyle>
            <a:lvl1pPr marL="0" indent="0" algn="l" defTabSz="914400" rtl="0" eaLnBrk="1" latinLnBrk="0" hangingPunct="1">
              <a:spcBef>
                <a:spcPts val="600"/>
              </a:spcBef>
              <a:buSzPct val="90000"/>
              <a:buFontTx/>
              <a:buNone/>
              <a:defRPr sz="2000" kern="1200">
                <a:solidFill>
                  <a:schemeClr val="tx1"/>
                </a:solidFill>
                <a:latin typeface="+mn-lt"/>
                <a:ea typeface="+mn-ea"/>
                <a:cs typeface="+mn-cs"/>
              </a:defRPr>
            </a:lvl1pPr>
            <a:lvl2pPr marL="457200" indent="0" algn="l" defTabSz="914400" rtl="0" eaLnBrk="1" latinLnBrk="0" hangingPunct="1">
              <a:spcBef>
                <a:spcPts val="600"/>
              </a:spcBef>
              <a:buSzPct val="90000"/>
              <a:buFontTx/>
              <a:buNone/>
              <a:defRPr sz="1200" kern="1200">
                <a:solidFill>
                  <a:schemeClr val="tx1"/>
                </a:solidFill>
                <a:latin typeface="+mn-lt"/>
                <a:ea typeface="+mn-ea"/>
                <a:cs typeface="+mn-cs"/>
              </a:defRPr>
            </a:lvl2pPr>
            <a:lvl3pPr marL="914400" indent="0" algn="l" defTabSz="914400" rtl="0" eaLnBrk="1" latinLnBrk="0" hangingPunct="1">
              <a:spcBef>
                <a:spcPts val="600"/>
              </a:spcBef>
              <a:buSzPct val="90000"/>
              <a:buFontTx/>
              <a:buNone/>
              <a:defRPr sz="1000" kern="1200">
                <a:solidFill>
                  <a:schemeClr val="tx1"/>
                </a:solidFill>
                <a:latin typeface="+mn-lt"/>
                <a:ea typeface="+mn-ea"/>
                <a:cs typeface="+mn-cs"/>
              </a:defRPr>
            </a:lvl3pPr>
            <a:lvl4pPr marL="1371600" indent="0" algn="l" defTabSz="914400" rtl="0" eaLnBrk="1" latinLnBrk="0" hangingPunct="1">
              <a:spcBef>
                <a:spcPts val="600"/>
              </a:spcBef>
              <a:buSzPct val="90000"/>
              <a:buFontTx/>
              <a:buNone/>
              <a:defRPr sz="900" kern="1200">
                <a:solidFill>
                  <a:schemeClr val="tx1"/>
                </a:solidFill>
                <a:latin typeface="+mn-lt"/>
                <a:ea typeface="+mn-ea"/>
                <a:cs typeface="+mn-cs"/>
              </a:defRPr>
            </a:lvl4pPr>
            <a:lvl5pPr marL="1828800" indent="0" algn="l" defTabSz="914400" rtl="0" eaLnBrk="1" latinLnBrk="0" hangingPunct="1">
              <a:spcBef>
                <a:spcPts val="600"/>
              </a:spcBef>
              <a:buSzPct val="90000"/>
              <a:buFontTx/>
              <a:buNone/>
              <a:defRPr sz="900" kern="1200">
                <a:solidFill>
                  <a:schemeClr val="tx1"/>
                </a:solidFill>
                <a:latin typeface="+mn-lt"/>
                <a:ea typeface="+mn-ea"/>
                <a:cs typeface="+mn-cs"/>
              </a:defRPr>
            </a:lvl5pPr>
            <a:lvl6pPr marL="2286000" indent="0" algn="l" defTabSz="914400" rtl="0" eaLnBrk="1" latinLnBrk="0" hangingPunct="1">
              <a:spcBef>
                <a:spcPct val="20000"/>
              </a:spcBef>
              <a:buSzPct val="90000"/>
              <a:buFontTx/>
              <a:buNone/>
              <a:defRPr lang="en-US" sz="900" kern="1200">
                <a:solidFill>
                  <a:schemeClr val="tx1"/>
                </a:solidFill>
                <a:latin typeface="+mn-lt"/>
                <a:ea typeface="+mn-ea"/>
                <a:cs typeface="+mn-cs"/>
              </a:defRPr>
            </a:lvl6pPr>
            <a:lvl7pPr marL="2743200" indent="0" algn="l" defTabSz="914400" rtl="0" eaLnBrk="1" latinLnBrk="0" hangingPunct="1">
              <a:spcBef>
                <a:spcPct val="20000"/>
              </a:spcBef>
              <a:buSzPct val="90000"/>
              <a:buFontTx/>
              <a:buNone/>
              <a:defRPr lang="en-US" sz="900" kern="1200">
                <a:solidFill>
                  <a:schemeClr val="tx1"/>
                </a:solidFill>
                <a:latin typeface="+mn-lt"/>
                <a:ea typeface="+mn-ea"/>
                <a:cs typeface="+mn-cs"/>
              </a:defRPr>
            </a:lvl7pPr>
            <a:lvl8pPr marL="3200400" indent="0" algn="l" defTabSz="914400" rtl="0" eaLnBrk="1" latinLnBrk="0" hangingPunct="1">
              <a:spcBef>
                <a:spcPct val="20000"/>
              </a:spcBef>
              <a:buSzPct val="90000"/>
              <a:buFontTx/>
              <a:buNone/>
              <a:defRPr lang="en-US" sz="900" kern="1200">
                <a:solidFill>
                  <a:schemeClr val="tx1"/>
                </a:solidFill>
                <a:latin typeface="+mn-lt"/>
                <a:ea typeface="+mn-ea"/>
                <a:cs typeface="+mn-cs"/>
              </a:defRPr>
            </a:lvl8pPr>
            <a:lvl9pPr marL="3657600" indent="0" algn="l" defTabSz="914400" rtl="0" eaLnBrk="1" latinLnBrk="0" hangingPunct="1">
              <a:spcBef>
                <a:spcPct val="20000"/>
              </a:spcBef>
              <a:buSzPct val="90000"/>
              <a:buFontTx/>
              <a:buNone/>
              <a:defRPr lang="en-US" sz="900" kern="1200">
                <a:solidFill>
                  <a:schemeClr val="tx1"/>
                </a:solidFill>
                <a:latin typeface="+mn-lt"/>
                <a:ea typeface="+mn-ea"/>
                <a:cs typeface="+mn-cs"/>
              </a:defRPr>
            </a:lvl9pPr>
          </a:lstStyle>
          <a:p>
            <a:r>
              <a:rPr lang="en-US" dirty="0" smtClean="0"/>
              <a:t>Front</a:t>
            </a:r>
            <a:r>
              <a:rPr lang="en-US" dirty="0"/>
              <a:t>-panel audio connector </a:t>
            </a:r>
            <a:endParaRPr lang="en-US" dirty="0" smtClean="0"/>
          </a:p>
          <a:p>
            <a:endParaRPr lang="en-US" dirty="0"/>
          </a:p>
        </p:txBody>
      </p:sp>
      <p:sp>
        <p:nvSpPr>
          <p:cNvPr id="14" name="TextBox 13"/>
          <p:cNvSpPr txBox="1"/>
          <p:nvPr/>
        </p:nvSpPr>
        <p:spPr>
          <a:xfrm>
            <a:off x="3933346" y="403247"/>
            <a:ext cx="246937" cy="369332"/>
          </a:xfrm>
          <a:prstGeom prst="rect">
            <a:avLst/>
          </a:prstGeom>
          <a:noFill/>
        </p:spPr>
        <p:txBody>
          <a:bodyPr wrap="square" rtlCol="0">
            <a:spAutoFit/>
          </a:bodyPr>
          <a:lstStyle/>
          <a:p>
            <a:r>
              <a:rPr lang="en-US" dirty="0" smtClean="0"/>
              <a:t>5</a:t>
            </a:r>
            <a:endParaRPr lang="en-US" dirty="0"/>
          </a:p>
        </p:txBody>
      </p:sp>
      <p:sp>
        <p:nvSpPr>
          <p:cNvPr id="15" name="TextBox 14"/>
          <p:cNvSpPr txBox="1"/>
          <p:nvPr/>
        </p:nvSpPr>
        <p:spPr>
          <a:xfrm>
            <a:off x="3809878" y="3380140"/>
            <a:ext cx="246937" cy="369332"/>
          </a:xfrm>
          <a:prstGeom prst="rect">
            <a:avLst/>
          </a:prstGeom>
          <a:noFill/>
        </p:spPr>
        <p:txBody>
          <a:bodyPr wrap="square" rtlCol="0">
            <a:spAutoFit/>
          </a:bodyPr>
          <a:lstStyle/>
          <a:p>
            <a:r>
              <a:rPr lang="en-US" dirty="0" smtClean="0"/>
              <a:t>6</a:t>
            </a:r>
            <a:endParaRPr lang="en-US" dirty="0"/>
          </a:p>
        </p:txBody>
      </p:sp>
      <p:pic>
        <p:nvPicPr>
          <p:cNvPr id="4" name="Picture 3" descr="Screen Shot 2013-02-12 at 2.1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36014">
            <a:off x="675074" y="559182"/>
            <a:ext cx="1409700"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creen Shot 2013-02-12 at 2.14.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5679">
            <a:off x="2247231" y="557810"/>
            <a:ext cx="1549400" cy="217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Screen Shot 2013-02-12 at 2.15.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68413">
            <a:off x="622217" y="4073975"/>
            <a:ext cx="12446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Screen Shot 2013-02-12 at 2.15.5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777" y="4024291"/>
            <a:ext cx="2317037" cy="1734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31883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12 at 2.17.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447" y="2287465"/>
            <a:ext cx="1600200"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Screen Shot 2013-02-12 at 2.16.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18" y="2300165"/>
            <a:ext cx="1562100" cy="208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5017546" y="2306634"/>
            <a:ext cx="3566160" cy="1162050"/>
          </a:xfrm>
        </p:spPr>
        <p:txBody>
          <a:bodyPr/>
          <a:lstStyle/>
          <a:p>
            <a:r>
              <a:rPr lang="en-US" dirty="0" smtClean="0"/>
              <a:t>Unplug power</a:t>
            </a:r>
            <a:endParaRPr lang="en-US" dirty="0"/>
          </a:p>
        </p:txBody>
      </p:sp>
      <p:sp>
        <p:nvSpPr>
          <p:cNvPr id="5" name="Text Placeholder 4"/>
          <p:cNvSpPr>
            <a:spLocks noGrp="1"/>
          </p:cNvSpPr>
          <p:nvPr>
            <p:ph type="body" sz="half" idx="2"/>
          </p:nvPr>
        </p:nvSpPr>
        <p:spPr>
          <a:xfrm>
            <a:off x="1213547" y="1401960"/>
            <a:ext cx="2719799" cy="511668"/>
          </a:xfrm>
        </p:spPr>
        <p:txBody>
          <a:bodyPr>
            <a:normAutofit fontScale="85000" lnSpcReduction="10000"/>
          </a:bodyPr>
          <a:lstStyle/>
          <a:p>
            <a:r>
              <a:rPr lang="en-US" dirty="0" smtClean="0"/>
              <a:t>Front</a:t>
            </a:r>
            <a:r>
              <a:rPr lang="en-US" dirty="0"/>
              <a:t>-panel connector (J9G1)</a:t>
            </a:r>
          </a:p>
        </p:txBody>
      </p:sp>
      <p:sp>
        <p:nvSpPr>
          <p:cNvPr id="14" name="TextBox 13"/>
          <p:cNvSpPr txBox="1"/>
          <p:nvPr/>
        </p:nvSpPr>
        <p:spPr>
          <a:xfrm>
            <a:off x="3933346" y="403247"/>
            <a:ext cx="246937" cy="369332"/>
          </a:xfrm>
          <a:prstGeom prst="rect">
            <a:avLst/>
          </a:prstGeom>
          <a:noFill/>
        </p:spPr>
        <p:txBody>
          <a:bodyPr wrap="square" rtlCol="0">
            <a:spAutoFit/>
          </a:bodyPr>
          <a:lstStyle/>
          <a:p>
            <a:r>
              <a:rPr lang="en-US" dirty="0" smtClean="0"/>
              <a:t>7</a:t>
            </a:r>
            <a:endParaRPr lang="en-US" dirty="0"/>
          </a:p>
        </p:txBody>
      </p:sp>
      <p:sp>
        <p:nvSpPr>
          <p:cNvPr id="15" name="TextBox 14"/>
          <p:cNvSpPr txBox="1"/>
          <p:nvPr/>
        </p:nvSpPr>
        <p:spPr>
          <a:xfrm>
            <a:off x="3892191" y="5397079"/>
            <a:ext cx="576184" cy="369332"/>
          </a:xfrm>
          <a:prstGeom prst="rect">
            <a:avLst/>
          </a:prstGeom>
          <a:noFill/>
        </p:spPr>
        <p:txBody>
          <a:bodyPr wrap="square" rtlCol="0">
            <a:spAutoFit/>
          </a:bodyPr>
          <a:lstStyle/>
          <a:p>
            <a:r>
              <a:rPr lang="en-US" dirty="0" smtClean="0"/>
              <a:t>8</a:t>
            </a:r>
            <a:endParaRPr lang="en-US" dirty="0"/>
          </a:p>
        </p:txBody>
      </p:sp>
      <p:sp>
        <p:nvSpPr>
          <p:cNvPr id="13" name="Text Placeholder 4"/>
          <p:cNvSpPr txBox="1">
            <a:spLocks/>
          </p:cNvSpPr>
          <p:nvPr/>
        </p:nvSpPr>
        <p:spPr>
          <a:xfrm>
            <a:off x="1213547" y="4899440"/>
            <a:ext cx="2719799" cy="511668"/>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ts val="600"/>
              </a:spcBef>
              <a:buSzPct val="90000"/>
              <a:buFontTx/>
              <a:buNone/>
              <a:defRPr sz="2000" kern="1200">
                <a:solidFill>
                  <a:schemeClr val="tx1"/>
                </a:solidFill>
                <a:latin typeface="+mn-lt"/>
                <a:ea typeface="+mn-ea"/>
                <a:cs typeface="+mn-cs"/>
              </a:defRPr>
            </a:lvl1pPr>
            <a:lvl2pPr marL="457200" indent="0" algn="l" defTabSz="914400" rtl="0" eaLnBrk="1" latinLnBrk="0" hangingPunct="1">
              <a:spcBef>
                <a:spcPts val="600"/>
              </a:spcBef>
              <a:buSzPct val="90000"/>
              <a:buFontTx/>
              <a:buNone/>
              <a:defRPr sz="1200" kern="1200">
                <a:solidFill>
                  <a:schemeClr val="tx1"/>
                </a:solidFill>
                <a:latin typeface="+mn-lt"/>
                <a:ea typeface="+mn-ea"/>
                <a:cs typeface="+mn-cs"/>
              </a:defRPr>
            </a:lvl2pPr>
            <a:lvl3pPr marL="914400" indent="0" algn="l" defTabSz="914400" rtl="0" eaLnBrk="1" latinLnBrk="0" hangingPunct="1">
              <a:spcBef>
                <a:spcPts val="600"/>
              </a:spcBef>
              <a:buSzPct val="90000"/>
              <a:buFontTx/>
              <a:buNone/>
              <a:defRPr sz="1000" kern="1200">
                <a:solidFill>
                  <a:schemeClr val="tx1"/>
                </a:solidFill>
                <a:latin typeface="+mn-lt"/>
                <a:ea typeface="+mn-ea"/>
                <a:cs typeface="+mn-cs"/>
              </a:defRPr>
            </a:lvl3pPr>
            <a:lvl4pPr marL="1371600" indent="0" algn="l" defTabSz="914400" rtl="0" eaLnBrk="1" latinLnBrk="0" hangingPunct="1">
              <a:spcBef>
                <a:spcPts val="600"/>
              </a:spcBef>
              <a:buSzPct val="90000"/>
              <a:buFontTx/>
              <a:buNone/>
              <a:defRPr sz="900" kern="1200">
                <a:solidFill>
                  <a:schemeClr val="tx1"/>
                </a:solidFill>
                <a:latin typeface="+mn-lt"/>
                <a:ea typeface="+mn-ea"/>
                <a:cs typeface="+mn-cs"/>
              </a:defRPr>
            </a:lvl4pPr>
            <a:lvl5pPr marL="1828800" indent="0" algn="l" defTabSz="914400" rtl="0" eaLnBrk="1" latinLnBrk="0" hangingPunct="1">
              <a:spcBef>
                <a:spcPts val="600"/>
              </a:spcBef>
              <a:buSzPct val="90000"/>
              <a:buFontTx/>
              <a:buNone/>
              <a:defRPr sz="900" kern="1200">
                <a:solidFill>
                  <a:schemeClr val="tx1"/>
                </a:solidFill>
                <a:latin typeface="+mn-lt"/>
                <a:ea typeface="+mn-ea"/>
                <a:cs typeface="+mn-cs"/>
              </a:defRPr>
            </a:lvl5pPr>
            <a:lvl6pPr marL="2286000" indent="0" algn="l" defTabSz="914400" rtl="0" eaLnBrk="1" latinLnBrk="0" hangingPunct="1">
              <a:spcBef>
                <a:spcPct val="20000"/>
              </a:spcBef>
              <a:buSzPct val="90000"/>
              <a:buFontTx/>
              <a:buNone/>
              <a:defRPr lang="en-US" sz="900" kern="1200">
                <a:solidFill>
                  <a:schemeClr val="tx1"/>
                </a:solidFill>
                <a:latin typeface="+mn-lt"/>
                <a:ea typeface="+mn-ea"/>
                <a:cs typeface="+mn-cs"/>
              </a:defRPr>
            </a:lvl6pPr>
            <a:lvl7pPr marL="2743200" indent="0" algn="l" defTabSz="914400" rtl="0" eaLnBrk="1" latinLnBrk="0" hangingPunct="1">
              <a:spcBef>
                <a:spcPct val="20000"/>
              </a:spcBef>
              <a:buSzPct val="90000"/>
              <a:buFontTx/>
              <a:buNone/>
              <a:defRPr lang="en-US" sz="900" kern="1200">
                <a:solidFill>
                  <a:schemeClr val="tx1"/>
                </a:solidFill>
                <a:latin typeface="+mn-lt"/>
                <a:ea typeface="+mn-ea"/>
                <a:cs typeface="+mn-cs"/>
              </a:defRPr>
            </a:lvl7pPr>
            <a:lvl8pPr marL="3200400" indent="0" algn="l" defTabSz="914400" rtl="0" eaLnBrk="1" latinLnBrk="0" hangingPunct="1">
              <a:spcBef>
                <a:spcPct val="20000"/>
              </a:spcBef>
              <a:buSzPct val="90000"/>
              <a:buFontTx/>
              <a:buNone/>
              <a:defRPr lang="en-US" sz="900" kern="1200">
                <a:solidFill>
                  <a:schemeClr val="tx1"/>
                </a:solidFill>
                <a:latin typeface="+mn-lt"/>
                <a:ea typeface="+mn-ea"/>
                <a:cs typeface="+mn-cs"/>
              </a:defRPr>
            </a:lvl8pPr>
            <a:lvl9pPr marL="3657600" indent="0" algn="l" defTabSz="914400" rtl="0" eaLnBrk="1" latinLnBrk="0" hangingPunct="1">
              <a:spcBef>
                <a:spcPct val="20000"/>
              </a:spcBef>
              <a:buSzPct val="90000"/>
              <a:buFontTx/>
              <a:buNone/>
              <a:defRPr lang="en-US" sz="900" kern="1200">
                <a:solidFill>
                  <a:schemeClr val="tx1"/>
                </a:solidFill>
                <a:latin typeface="+mn-lt"/>
                <a:ea typeface="+mn-ea"/>
                <a:cs typeface="+mn-cs"/>
              </a:defRPr>
            </a:lvl9pPr>
          </a:lstStyle>
          <a:p>
            <a:r>
              <a:rPr lang="en-US" dirty="0" smtClean="0"/>
              <a:t>Front-panel USB connector (J9G1)</a:t>
            </a:r>
            <a:endParaRPr lang="en-US" dirty="0"/>
          </a:p>
        </p:txBody>
      </p:sp>
      <p:cxnSp>
        <p:nvCxnSpPr>
          <p:cNvPr id="16" name="Straight Arrow Connector 15"/>
          <p:cNvCxnSpPr>
            <a:stCxn id="5" idx="2"/>
          </p:cNvCxnSpPr>
          <p:nvPr/>
        </p:nvCxnSpPr>
        <p:spPr>
          <a:xfrm flipH="1">
            <a:off x="1646243" y="1913628"/>
            <a:ext cx="927204" cy="1355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2"/>
          </p:cNvCxnSpPr>
          <p:nvPr/>
        </p:nvCxnSpPr>
        <p:spPr>
          <a:xfrm>
            <a:off x="2573447" y="1913628"/>
            <a:ext cx="1013012" cy="1096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0"/>
          </p:cNvCxnSpPr>
          <p:nvPr/>
        </p:nvCxnSpPr>
        <p:spPr>
          <a:xfrm flipH="1" flipV="1">
            <a:off x="1213547" y="4115388"/>
            <a:ext cx="1359900" cy="784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0"/>
          </p:cNvCxnSpPr>
          <p:nvPr/>
        </p:nvCxnSpPr>
        <p:spPr>
          <a:xfrm flipV="1">
            <a:off x="2573447" y="3386376"/>
            <a:ext cx="730799" cy="1513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8093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6342" y="4849226"/>
            <a:ext cx="2202759" cy="369332"/>
          </a:xfrm>
          <a:prstGeom prst="rect">
            <a:avLst/>
          </a:prstGeom>
          <a:noFill/>
        </p:spPr>
        <p:txBody>
          <a:bodyPr wrap="none" rtlCol="0">
            <a:spAutoFit/>
          </a:bodyPr>
          <a:lstStyle/>
          <a:p>
            <a:r>
              <a:rPr lang="en-US" dirty="0" smtClean="0"/>
              <a:t>CPU Fan Connection</a:t>
            </a:r>
            <a:endParaRPr lang="en-US" dirty="0"/>
          </a:p>
        </p:txBody>
      </p:sp>
      <p:sp>
        <p:nvSpPr>
          <p:cNvPr id="8" name="Title 1"/>
          <p:cNvSpPr>
            <a:spLocks noGrp="1"/>
          </p:cNvSpPr>
          <p:nvPr>
            <p:ph type="title"/>
          </p:nvPr>
        </p:nvSpPr>
        <p:spPr>
          <a:xfrm>
            <a:off x="5017546" y="2264927"/>
            <a:ext cx="3566160" cy="1162050"/>
          </a:xfrm>
        </p:spPr>
        <p:txBody>
          <a:bodyPr/>
          <a:lstStyle/>
          <a:p>
            <a:r>
              <a:rPr lang="en-US" dirty="0" smtClean="0"/>
              <a:t>Unplug power</a:t>
            </a:r>
            <a:endParaRPr lang="en-US" dirty="0"/>
          </a:p>
        </p:txBody>
      </p:sp>
      <p:sp>
        <p:nvSpPr>
          <p:cNvPr id="9" name="TextBox 8"/>
          <p:cNvSpPr txBox="1"/>
          <p:nvPr/>
        </p:nvSpPr>
        <p:spPr>
          <a:xfrm>
            <a:off x="3933346" y="403247"/>
            <a:ext cx="246937" cy="369332"/>
          </a:xfrm>
          <a:prstGeom prst="rect">
            <a:avLst/>
          </a:prstGeom>
          <a:noFill/>
        </p:spPr>
        <p:txBody>
          <a:bodyPr wrap="square" rtlCol="0">
            <a:spAutoFit/>
          </a:bodyPr>
          <a:lstStyle/>
          <a:p>
            <a:r>
              <a:rPr lang="en-US" dirty="0" smtClean="0"/>
              <a:t>9</a:t>
            </a:r>
            <a:endParaRPr lang="en-US" dirty="0"/>
          </a:p>
        </p:txBody>
      </p:sp>
      <p:pic>
        <p:nvPicPr>
          <p:cNvPr id="2" name="Picture 1" descr="Screen Shot 2013-02-12 at 2.18.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81710">
            <a:off x="958850" y="948155"/>
            <a:ext cx="1638300"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Screen Shot 2013-02-12 at 2.19.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0582">
            <a:off x="2469183" y="2704432"/>
            <a:ext cx="1612900" cy="218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68214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50381"/>
            <a:ext cx="7313613" cy="868362"/>
          </a:xfrm>
        </p:spPr>
        <p:txBody>
          <a:bodyPr/>
          <a:lstStyle/>
          <a:p>
            <a:r>
              <a:rPr lang="en-US" smtClean="0"/>
              <a:t>Unplug Data </a:t>
            </a:r>
            <a:r>
              <a:rPr lang="en-US" dirty="0" smtClean="0"/>
              <a:t>Cables</a:t>
            </a:r>
            <a:endParaRPr lang="en-US" dirty="0"/>
          </a:p>
        </p:txBody>
      </p:sp>
      <p:sp>
        <p:nvSpPr>
          <p:cNvPr id="11" name="TextBox 10"/>
          <p:cNvSpPr txBox="1"/>
          <p:nvPr/>
        </p:nvSpPr>
        <p:spPr>
          <a:xfrm>
            <a:off x="608669" y="5145289"/>
            <a:ext cx="1861357" cy="369332"/>
          </a:xfrm>
          <a:prstGeom prst="rect">
            <a:avLst/>
          </a:prstGeom>
          <a:noFill/>
        </p:spPr>
        <p:txBody>
          <a:bodyPr wrap="none" rtlCol="0">
            <a:spAutoFit/>
          </a:bodyPr>
          <a:lstStyle/>
          <a:p>
            <a:r>
              <a:rPr lang="en-US" dirty="0" smtClean="0"/>
              <a:t>Cable to CD drive</a:t>
            </a:r>
            <a:endParaRPr lang="en-US" dirty="0"/>
          </a:p>
        </p:txBody>
      </p:sp>
      <p:sp>
        <p:nvSpPr>
          <p:cNvPr id="13" name="TextBox 12"/>
          <p:cNvSpPr txBox="1"/>
          <p:nvPr/>
        </p:nvSpPr>
        <p:spPr>
          <a:xfrm>
            <a:off x="3559682" y="5161417"/>
            <a:ext cx="2145614" cy="369332"/>
          </a:xfrm>
          <a:prstGeom prst="rect">
            <a:avLst/>
          </a:prstGeom>
          <a:noFill/>
        </p:spPr>
        <p:txBody>
          <a:bodyPr wrap="none" rtlCol="0">
            <a:spAutoFit/>
          </a:bodyPr>
          <a:lstStyle/>
          <a:p>
            <a:r>
              <a:rPr lang="en-US" dirty="0" smtClean="0"/>
              <a:t>Cable to Floppy drive</a:t>
            </a:r>
            <a:endParaRPr lang="en-US" dirty="0"/>
          </a:p>
        </p:txBody>
      </p:sp>
      <p:sp>
        <p:nvSpPr>
          <p:cNvPr id="15" name="TextBox 14"/>
          <p:cNvSpPr txBox="1"/>
          <p:nvPr/>
        </p:nvSpPr>
        <p:spPr>
          <a:xfrm>
            <a:off x="6487178" y="5172263"/>
            <a:ext cx="2048457" cy="369332"/>
          </a:xfrm>
          <a:prstGeom prst="rect">
            <a:avLst/>
          </a:prstGeom>
          <a:noFill/>
        </p:spPr>
        <p:txBody>
          <a:bodyPr wrap="none" rtlCol="0">
            <a:spAutoFit/>
          </a:bodyPr>
          <a:lstStyle/>
          <a:p>
            <a:r>
              <a:rPr lang="en-US" dirty="0" smtClean="0"/>
              <a:t>Cable to Hard Drive</a:t>
            </a:r>
            <a:endParaRPr lang="en-US" dirty="0"/>
          </a:p>
        </p:txBody>
      </p:sp>
      <p:pic>
        <p:nvPicPr>
          <p:cNvPr id="2" name="Picture 1" descr="Screen Shot 2013-02-12 at 2.21.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53" y="1674395"/>
            <a:ext cx="2336800" cy="3175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descr="Screen Shot 2013-02-12 at 2.21.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735" y="1661695"/>
            <a:ext cx="2348984" cy="3175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Screen Shot 2013-02-12 at 2.21.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148" y="1661695"/>
            <a:ext cx="2387549" cy="3187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109085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12 at 2.24.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71452">
            <a:off x="4347266" y="1749956"/>
            <a:ext cx="1674594" cy="2373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p:txBody>
          <a:bodyPr/>
          <a:lstStyle/>
          <a:p>
            <a:r>
              <a:rPr lang="en-US" dirty="0" smtClean="0"/>
              <a:t>Remove Fan</a:t>
            </a:r>
            <a:endParaRPr lang="en-US" dirty="0"/>
          </a:p>
        </p:txBody>
      </p:sp>
      <p:sp>
        <p:nvSpPr>
          <p:cNvPr id="7" name="TextBox 6"/>
          <p:cNvSpPr txBox="1"/>
          <p:nvPr/>
        </p:nvSpPr>
        <p:spPr>
          <a:xfrm>
            <a:off x="446839" y="4861357"/>
            <a:ext cx="3151380" cy="923330"/>
          </a:xfrm>
          <a:prstGeom prst="rect">
            <a:avLst/>
          </a:prstGeom>
          <a:noFill/>
        </p:spPr>
        <p:txBody>
          <a:bodyPr wrap="square" rtlCol="0">
            <a:spAutoFit/>
          </a:bodyPr>
          <a:lstStyle/>
          <a:p>
            <a:r>
              <a:rPr lang="en-US" dirty="0"/>
              <a:t>Remove the four screws that secure the power supply to the back of the computer. </a:t>
            </a:r>
            <a:r>
              <a:rPr lang="en-US" dirty="0" err="1" smtClean="0"/>
              <a:t>wqê</a:t>
            </a:r>
            <a:endParaRPr lang="en-US" dirty="0"/>
          </a:p>
        </p:txBody>
      </p:sp>
      <p:sp>
        <p:nvSpPr>
          <p:cNvPr id="8" name="Rectangle 7"/>
          <p:cNvSpPr/>
          <p:nvPr/>
        </p:nvSpPr>
        <p:spPr>
          <a:xfrm>
            <a:off x="5865209" y="5138356"/>
            <a:ext cx="2648221" cy="646331"/>
          </a:xfrm>
          <a:prstGeom prst="rect">
            <a:avLst/>
          </a:prstGeom>
        </p:spPr>
        <p:txBody>
          <a:bodyPr wrap="square">
            <a:spAutoFit/>
          </a:bodyPr>
          <a:lstStyle/>
          <a:p>
            <a:r>
              <a:rPr lang="en-US" dirty="0"/>
              <a:t>Remove the power supply from the computer.</a:t>
            </a:r>
          </a:p>
        </p:txBody>
      </p:sp>
      <p:pic>
        <p:nvPicPr>
          <p:cNvPr id="2" name="Picture 1" descr="Screen Shot 2013-02-12 at 2.23.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04" y="1371600"/>
            <a:ext cx="2353511" cy="32621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Screen Shot 2013-02-12 at 2.24.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209" y="1985443"/>
            <a:ext cx="2458203" cy="31529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990175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Remove Hard Drive</a:t>
            </a:r>
            <a:endParaRPr lang="en-US" dirty="0"/>
          </a:p>
        </p:txBody>
      </p:sp>
      <p:sp>
        <p:nvSpPr>
          <p:cNvPr id="6" name="TextBox 5"/>
          <p:cNvSpPr txBox="1"/>
          <p:nvPr/>
        </p:nvSpPr>
        <p:spPr>
          <a:xfrm>
            <a:off x="5608987" y="5215761"/>
            <a:ext cx="3421834" cy="1200329"/>
          </a:xfrm>
          <a:prstGeom prst="rect">
            <a:avLst/>
          </a:prstGeom>
          <a:noFill/>
        </p:spPr>
        <p:txBody>
          <a:bodyPr wrap="square" rtlCol="0">
            <a:spAutoFit/>
          </a:bodyPr>
          <a:lstStyle/>
          <a:p>
            <a:r>
              <a:rPr lang="en-US" dirty="0" smtClean="0"/>
              <a:t>Remove </a:t>
            </a:r>
            <a:r>
              <a:rPr lang="en-US" dirty="0"/>
              <a:t>the </a:t>
            </a:r>
            <a:r>
              <a:rPr lang="en-US" dirty="0" smtClean="0"/>
              <a:t>hard </a:t>
            </a:r>
            <a:r>
              <a:rPr lang="en-US" dirty="0"/>
              <a:t>drive-securing </a:t>
            </a:r>
            <a:r>
              <a:rPr lang="en-US" dirty="0" smtClean="0"/>
              <a:t>screw, </a:t>
            </a:r>
            <a:r>
              <a:rPr lang="en-US" dirty="0"/>
              <a:t>and then remove the hard drive from the bracket. </a:t>
            </a:r>
            <a:br>
              <a:rPr lang="en-US" dirty="0"/>
            </a:br>
            <a:endParaRPr lang="en-US" dirty="0"/>
          </a:p>
        </p:txBody>
      </p:sp>
      <p:sp>
        <p:nvSpPr>
          <p:cNvPr id="8" name="Rectangle 7"/>
          <p:cNvSpPr/>
          <p:nvPr/>
        </p:nvSpPr>
        <p:spPr>
          <a:xfrm>
            <a:off x="280279" y="4302809"/>
            <a:ext cx="5134500" cy="923330"/>
          </a:xfrm>
          <a:prstGeom prst="rect">
            <a:avLst/>
          </a:prstGeom>
        </p:spPr>
        <p:txBody>
          <a:bodyPr wrap="square">
            <a:spAutoFit/>
          </a:bodyPr>
          <a:lstStyle/>
          <a:p>
            <a:r>
              <a:rPr lang="en-US" dirty="0"/>
              <a:t>Remove the two bracket-securing screws, </a:t>
            </a:r>
            <a:r>
              <a:rPr lang="en-US" dirty="0" smtClean="0"/>
              <a:t>and</a:t>
            </a:r>
          </a:p>
          <a:p>
            <a:r>
              <a:rPr lang="en-US" dirty="0" smtClean="0"/>
              <a:t> </a:t>
            </a:r>
            <a:r>
              <a:rPr lang="en-US" dirty="0"/>
              <a:t>then remove the drive bracket from the computer. </a:t>
            </a:r>
            <a:br>
              <a:rPr lang="en-US" dirty="0"/>
            </a:br>
            <a:endParaRPr lang="en-US" dirty="0"/>
          </a:p>
        </p:txBody>
      </p:sp>
      <p:pic>
        <p:nvPicPr>
          <p:cNvPr id="2" name="Picture 1" descr="Screen Shot 2013-02-12 at 2.26.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27" y="1579478"/>
            <a:ext cx="1955800" cy="2616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descr="Screen Shot 2013-02-12 at 2.26.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518" y="1579478"/>
            <a:ext cx="1917700" cy="2641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Screen Shot 2013-02-12 at 2.2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09" y="1482636"/>
            <a:ext cx="2618608" cy="37435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814604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12 at 2.28.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65232">
            <a:off x="683550" y="710409"/>
            <a:ext cx="1752600"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359049" y="-87179"/>
            <a:ext cx="5283234" cy="1162050"/>
          </a:xfrm>
        </p:spPr>
        <p:txBody>
          <a:bodyPr/>
          <a:lstStyle/>
          <a:p>
            <a:r>
              <a:rPr lang="en-US" dirty="0" smtClean="0"/>
              <a:t>Front Panel Drives…</a:t>
            </a:r>
            <a:endParaRPr lang="en-US" dirty="0"/>
          </a:p>
        </p:txBody>
      </p:sp>
      <p:sp>
        <p:nvSpPr>
          <p:cNvPr id="4" name="Text Placeholder 3"/>
          <p:cNvSpPr>
            <a:spLocks noGrp="1"/>
          </p:cNvSpPr>
          <p:nvPr>
            <p:ph type="body" sz="half" idx="2"/>
          </p:nvPr>
        </p:nvSpPr>
        <p:spPr>
          <a:xfrm>
            <a:off x="4582466" y="1277577"/>
            <a:ext cx="4413078" cy="4824955"/>
          </a:xfrm>
        </p:spPr>
        <p:txBody>
          <a:bodyPr>
            <a:normAutofit/>
          </a:bodyPr>
          <a:lstStyle/>
          <a:p>
            <a:r>
              <a:rPr lang="en-US" dirty="0" smtClean="0"/>
              <a:t>In order to get to the CD Drive and the Floppy Drive, the front panel needs to be removed.</a:t>
            </a:r>
          </a:p>
          <a:p>
            <a:endParaRPr lang="en-US" dirty="0"/>
          </a:p>
          <a:p>
            <a:r>
              <a:rPr lang="en-US" dirty="0" smtClean="0"/>
              <a:t>This was done by releasing the top latch, and a bottom latch found at the bottom of the inner wall.</a:t>
            </a:r>
          </a:p>
          <a:p>
            <a:endParaRPr lang="en-US" dirty="0"/>
          </a:p>
          <a:p>
            <a:r>
              <a:rPr lang="en-US" dirty="0" smtClean="0"/>
              <a:t>Once the latches were released, the front panel was able to come off.</a:t>
            </a:r>
          </a:p>
          <a:p>
            <a:r>
              <a:rPr lang="en-US" dirty="0"/>
              <a:t>o</a:t>
            </a:r>
          </a:p>
        </p:txBody>
      </p:sp>
      <p:sp>
        <p:nvSpPr>
          <p:cNvPr id="8" name="TextBox 7"/>
          <p:cNvSpPr txBox="1"/>
          <p:nvPr/>
        </p:nvSpPr>
        <p:spPr>
          <a:xfrm>
            <a:off x="2810171" y="710409"/>
            <a:ext cx="799054" cy="369332"/>
          </a:xfrm>
          <a:prstGeom prst="rect">
            <a:avLst/>
          </a:prstGeom>
          <a:noFill/>
        </p:spPr>
        <p:txBody>
          <a:bodyPr wrap="none" rtlCol="0">
            <a:spAutoFit/>
          </a:bodyPr>
          <a:lstStyle/>
          <a:p>
            <a:r>
              <a:rPr lang="en-US" dirty="0" smtClean="0"/>
              <a:t>latches</a:t>
            </a:r>
            <a:endParaRPr lang="en-US" dirty="0"/>
          </a:p>
        </p:txBody>
      </p:sp>
      <p:cxnSp>
        <p:nvCxnSpPr>
          <p:cNvPr id="10" name="Straight Arrow Connector 9"/>
          <p:cNvCxnSpPr>
            <a:stCxn id="8" idx="1"/>
          </p:cNvCxnSpPr>
          <p:nvPr/>
        </p:nvCxnSpPr>
        <p:spPr>
          <a:xfrm flipH="1">
            <a:off x="1634484" y="895075"/>
            <a:ext cx="1175687" cy="382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1"/>
            <a:endCxn id="8" idx="1"/>
          </p:cNvCxnSpPr>
          <p:nvPr/>
        </p:nvCxnSpPr>
        <p:spPr>
          <a:xfrm>
            <a:off x="2810171" y="895075"/>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1411065" y="896523"/>
            <a:ext cx="1399106" cy="1772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411065" y="2669123"/>
            <a:ext cx="2822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descr="Screen Shot 2013-02-12 at 2.29.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6499">
            <a:off x="2591358" y="1923258"/>
            <a:ext cx="1625600" cy="222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Screen Shot 2013-02-12 at 2.30.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5342">
            <a:off x="1134084" y="3593989"/>
            <a:ext cx="1587063" cy="214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99652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Removing CD Drive</a:t>
            </a:r>
            <a:endParaRPr lang="en-US" dirty="0"/>
          </a:p>
        </p:txBody>
      </p:sp>
      <p:sp>
        <p:nvSpPr>
          <p:cNvPr id="5" name="TextBox 4"/>
          <p:cNvSpPr txBox="1"/>
          <p:nvPr/>
        </p:nvSpPr>
        <p:spPr>
          <a:xfrm>
            <a:off x="423321" y="4847866"/>
            <a:ext cx="2730585" cy="369332"/>
          </a:xfrm>
          <a:prstGeom prst="rect">
            <a:avLst/>
          </a:prstGeom>
          <a:noFill/>
        </p:spPr>
        <p:txBody>
          <a:bodyPr wrap="none" rtlCol="0">
            <a:spAutoFit/>
          </a:bodyPr>
          <a:lstStyle/>
          <a:p>
            <a:r>
              <a:rPr lang="en-US" dirty="0" smtClean="0"/>
              <a:t>Remove screw from bracket.</a:t>
            </a:r>
            <a:endParaRPr lang="en-US" dirty="0"/>
          </a:p>
        </p:txBody>
      </p:sp>
      <p:sp>
        <p:nvSpPr>
          <p:cNvPr id="7" name="TextBox 6"/>
          <p:cNvSpPr txBox="1"/>
          <p:nvPr/>
        </p:nvSpPr>
        <p:spPr>
          <a:xfrm>
            <a:off x="3322894" y="4839574"/>
            <a:ext cx="2975168" cy="369332"/>
          </a:xfrm>
          <a:prstGeom prst="rect">
            <a:avLst/>
          </a:prstGeom>
          <a:noFill/>
        </p:spPr>
        <p:txBody>
          <a:bodyPr wrap="none" rtlCol="0">
            <a:spAutoFit/>
          </a:bodyPr>
          <a:lstStyle/>
          <a:p>
            <a:r>
              <a:rPr lang="en-US" dirty="0" smtClean="0"/>
              <a:t>Slide CD drive out from front.</a:t>
            </a:r>
            <a:endParaRPr lang="en-US" dirty="0"/>
          </a:p>
        </p:txBody>
      </p:sp>
      <p:pic>
        <p:nvPicPr>
          <p:cNvPr id="4" name="Picture 3" descr="Screen Shot 2013-02-12 at 2.31.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65" y="1561353"/>
            <a:ext cx="2057400" cy="279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descr="Screen Shot 2013-02-12 at 2.31.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8018" y="1561353"/>
            <a:ext cx="2108200" cy="2844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descr="Screen Shot 2013-02-12 at 2.32.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062" y="1598952"/>
            <a:ext cx="1929951" cy="28072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277808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Removing Floppy  Drive</a:t>
            </a:r>
            <a:endParaRPr lang="en-US" dirty="0"/>
          </a:p>
        </p:txBody>
      </p:sp>
      <p:sp>
        <p:nvSpPr>
          <p:cNvPr id="5" name="TextBox 4"/>
          <p:cNvSpPr txBox="1"/>
          <p:nvPr/>
        </p:nvSpPr>
        <p:spPr>
          <a:xfrm>
            <a:off x="555733" y="5400504"/>
            <a:ext cx="2412529" cy="646331"/>
          </a:xfrm>
          <a:prstGeom prst="rect">
            <a:avLst/>
          </a:prstGeom>
          <a:noFill/>
        </p:spPr>
        <p:txBody>
          <a:bodyPr wrap="square" rtlCol="0">
            <a:spAutoFit/>
          </a:bodyPr>
          <a:lstStyle/>
          <a:p>
            <a:r>
              <a:rPr lang="en-US" dirty="0" smtClean="0"/>
              <a:t>Remove screw to release bracket from case.</a:t>
            </a:r>
            <a:endParaRPr lang="en-US" dirty="0"/>
          </a:p>
        </p:txBody>
      </p:sp>
      <p:sp>
        <p:nvSpPr>
          <p:cNvPr id="7" name="TextBox 6"/>
          <p:cNvSpPr txBox="1"/>
          <p:nvPr/>
        </p:nvSpPr>
        <p:spPr>
          <a:xfrm>
            <a:off x="5127369" y="4494591"/>
            <a:ext cx="2880429" cy="646331"/>
          </a:xfrm>
          <a:prstGeom prst="rect">
            <a:avLst/>
          </a:prstGeom>
          <a:noFill/>
        </p:spPr>
        <p:txBody>
          <a:bodyPr wrap="square" rtlCol="0">
            <a:spAutoFit/>
          </a:bodyPr>
          <a:lstStyle/>
          <a:p>
            <a:r>
              <a:rPr lang="en-US" dirty="0" smtClean="0"/>
              <a:t>Remove screws to release Floppy drive out from front.</a:t>
            </a:r>
            <a:endParaRPr lang="en-US" dirty="0"/>
          </a:p>
        </p:txBody>
      </p:sp>
      <p:pic>
        <p:nvPicPr>
          <p:cNvPr id="2" name="Picture 1" descr="Screen Shot 2013-02-12 at 2.3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33" y="1772434"/>
            <a:ext cx="2490378" cy="33684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descr="Screen Shot 2013-02-12 at 2.34.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997" y="2081591"/>
            <a:ext cx="1765300" cy="2413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Screen Shot 2013-02-12 at 2.35.1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884" y="2094291"/>
            <a:ext cx="1752600" cy="2400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307284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12 at 2.36.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695" y="2004901"/>
            <a:ext cx="5798488" cy="4329941"/>
          </a:xfrm>
          <a:prstGeom prst="rect">
            <a:avLst/>
          </a:prstGeom>
        </p:spPr>
      </p:pic>
      <p:sp>
        <p:nvSpPr>
          <p:cNvPr id="2" name="Title 1"/>
          <p:cNvSpPr>
            <a:spLocks noGrp="1"/>
          </p:cNvSpPr>
          <p:nvPr>
            <p:ph type="title"/>
          </p:nvPr>
        </p:nvSpPr>
        <p:spPr>
          <a:xfrm>
            <a:off x="914400" y="256315"/>
            <a:ext cx="7313613" cy="868362"/>
          </a:xfrm>
        </p:spPr>
        <p:txBody>
          <a:bodyPr/>
          <a:lstStyle/>
          <a:p>
            <a:r>
              <a:rPr lang="en-US" dirty="0" smtClean="0"/>
              <a:t>The Motherboard (</a:t>
            </a:r>
            <a:r>
              <a:rPr lang="en-US" dirty="0" err="1" smtClean="0"/>
              <a:t>Mobo</a:t>
            </a:r>
            <a:r>
              <a:rPr lang="en-US" dirty="0" smtClean="0"/>
              <a:t>)</a:t>
            </a:r>
            <a:endParaRPr lang="en-US" dirty="0"/>
          </a:p>
        </p:txBody>
      </p:sp>
      <p:sp>
        <p:nvSpPr>
          <p:cNvPr id="5" name="TextBox 4"/>
          <p:cNvSpPr txBox="1"/>
          <p:nvPr/>
        </p:nvSpPr>
        <p:spPr>
          <a:xfrm>
            <a:off x="6549697" y="1383358"/>
            <a:ext cx="2123636" cy="369332"/>
          </a:xfrm>
          <a:prstGeom prst="rect">
            <a:avLst/>
          </a:prstGeom>
          <a:noFill/>
        </p:spPr>
        <p:txBody>
          <a:bodyPr wrap="none" rtlCol="0">
            <a:spAutoFit/>
          </a:bodyPr>
          <a:lstStyle/>
          <a:p>
            <a:r>
              <a:rPr lang="en-US" dirty="0" smtClean="0"/>
              <a:t>DIMM Cards in slots</a:t>
            </a:r>
            <a:endParaRPr lang="en-US" dirty="0"/>
          </a:p>
        </p:txBody>
      </p:sp>
      <p:cxnSp>
        <p:nvCxnSpPr>
          <p:cNvPr id="7" name="Elbow Connector 6"/>
          <p:cNvCxnSpPr>
            <a:stCxn id="5" idx="1"/>
          </p:cNvCxnSpPr>
          <p:nvPr/>
        </p:nvCxnSpPr>
        <p:spPr>
          <a:xfrm rot="10800000" flipV="1">
            <a:off x="6108739" y="1568023"/>
            <a:ext cx="440958" cy="91296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385072" y="1568023"/>
            <a:ext cx="0" cy="1124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92090" y="1124677"/>
            <a:ext cx="1069524" cy="646331"/>
          </a:xfrm>
          <a:prstGeom prst="rect">
            <a:avLst/>
          </a:prstGeom>
          <a:noFill/>
        </p:spPr>
        <p:txBody>
          <a:bodyPr wrap="none" rtlCol="0">
            <a:spAutoFit/>
          </a:bodyPr>
          <a:lstStyle/>
          <a:p>
            <a:r>
              <a:rPr lang="en-US" dirty="0" smtClean="0"/>
              <a:t>Heat sink </a:t>
            </a:r>
          </a:p>
          <a:p>
            <a:r>
              <a:rPr lang="en-US" dirty="0" smtClean="0"/>
              <a:t>CPU</a:t>
            </a:r>
            <a:endParaRPr lang="en-US" dirty="0"/>
          </a:p>
        </p:txBody>
      </p:sp>
      <p:cxnSp>
        <p:nvCxnSpPr>
          <p:cNvPr id="20" name="Straight Arrow Connector 19"/>
          <p:cNvCxnSpPr>
            <a:stCxn id="15" idx="2"/>
          </p:cNvCxnSpPr>
          <p:nvPr/>
        </p:nvCxnSpPr>
        <p:spPr>
          <a:xfrm flipH="1">
            <a:off x="4621240" y="1771008"/>
            <a:ext cx="5612" cy="5571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55092" y="6364724"/>
            <a:ext cx="813043" cy="369332"/>
          </a:xfrm>
          <a:prstGeom prst="rect">
            <a:avLst/>
          </a:prstGeom>
          <a:noFill/>
        </p:spPr>
        <p:txBody>
          <a:bodyPr wrap="none" rtlCol="0">
            <a:spAutoFit/>
          </a:bodyPr>
          <a:lstStyle/>
          <a:p>
            <a:r>
              <a:rPr lang="en-US" dirty="0"/>
              <a:t>battery</a:t>
            </a:r>
          </a:p>
        </p:txBody>
      </p:sp>
      <p:cxnSp>
        <p:nvCxnSpPr>
          <p:cNvPr id="23" name="Straight Arrow Connector 22"/>
          <p:cNvCxnSpPr>
            <a:stCxn id="21" idx="0"/>
          </p:cNvCxnSpPr>
          <p:nvPr/>
        </p:nvCxnSpPr>
        <p:spPr>
          <a:xfrm flipV="1">
            <a:off x="5161614" y="5702752"/>
            <a:ext cx="106365" cy="661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850525" y="6364724"/>
            <a:ext cx="1638865" cy="369332"/>
          </a:xfrm>
          <a:prstGeom prst="rect">
            <a:avLst/>
          </a:prstGeom>
          <a:noFill/>
        </p:spPr>
        <p:txBody>
          <a:bodyPr wrap="none" rtlCol="0">
            <a:spAutoFit/>
          </a:bodyPr>
          <a:lstStyle/>
          <a:p>
            <a:r>
              <a:rPr lang="en-US" dirty="0" smtClean="0"/>
              <a:t>Expansion Slots</a:t>
            </a:r>
            <a:endParaRPr lang="en-US" dirty="0"/>
          </a:p>
        </p:txBody>
      </p:sp>
      <p:cxnSp>
        <p:nvCxnSpPr>
          <p:cNvPr id="26" name="Straight Arrow Connector 25"/>
          <p:cNvCxnSpPr>
            <a:stCxn id="24" idx="0"/>
          </p:cNvCxnSpPr>
          <p:nvPr/>
        </p:nvCxnSpPr>
        <p:spPr>
          <a:xfrm flipV="1">
            <a:off x="2669958" y="5138356"/>
            <a:ext cx="1257508" cy="1226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4" idx="0"/>
          </p:cNvCxnSpPr>
          <p:nvPr/>
        </p:nvCxnSpPr>
        <p:spPr>
          <a:xfrm flipV="1">
            <a:off x="2669958" y="4829972"/>
            <a:ext cx="1115936" cy="1534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4" idx="0"/>
          </p:cNvCxnSpPr>
          <p:nvPr/>
        </p:nvCxnSpPr>
        <p:spPr>
          <a:xfrm flipV="1">
            <a:off x="2669958" y="5443156"/>
            <a:ext cx="1562308" cy="921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377585" y="2519733"/>
            <a:ext cx="1700856" cy="369332"/>
          </a:xfrm>
          <a:prstGeom prst="rect">
            <a:avLst/>
          </a:prstGeom>
          <a:noFill/>
        </p:spPr>
        <p:txBody>
          <a:bodyPr wrap="none" rtlCol="0">
            <a:spAutoFit/>
          </a:bodyPr>
          <a:lstStyle/>
          <a:p>
            <a:r>
              <a:rPr lang="en-US" dirty="0" smtClean="0"/>
              <a:t>Power connector</a:t>
            </a:r>
            <a:endParaRPr lang="en-US" dirty="0"/>
          </a:p>
        </p:txBody>
      </p:sp>
      <p:cxnSp>
        <p:nvCxnSpPr>
          <p:cNvPr id="34" name="Straight Arrow Connector 33"/>
          <p:cNvCxnSpPr>
            <a:stCxn id="32" idx="1"/>
          </p:cNvCxnSpPr>
          <p:nvPr/>
        </p:nvCxnSpPr>
        <p:spPr>
          <a:xfrm flipH="1">
            <a:off x="6808392" y="2704399"/>
            <a:ext cx="569193"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7218762" y="2889065"/>
            <a:ext cx="2018501" cy="338554"/>
          </a:xfrm>
          <a:prstGeom prst="rect">
            <a:avLst/>
          </a:prstGeom>
        </p:spPr>
        <p:txBody>
          <a:bodyPr wrap="none">
            <a:spAutoFit/>
          </a:bodyPr>
          <a:lstStyle/>
          <a:p>
            <a:r>
              <a:rPr lang="en-US" sz="1600" dirty="0"/>
              <a:t>floppy drive connector </a:t>
            </a:r>
          </a:p>
        </p:txBody>
      </p:sp>
      <p:cxnSp>
        <p:nvCxnSpPr>
          <p:cNvPr id="38" name="Straight Arrow Connector 37"/>
          <p:cNvCxnSpPr/>
          <p:nvPr/>
        </p:nvCxnSpPr>
        <p:spPr>
          <a:xfrm flipH="1">
            <a:off x="7055329" y="3045387"/>
            <a:ext cx="163433" cy="1822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377585" y="3613666"/>
            <a:ext cx="1762021" cy="338554"/>
          </a:xfrm>
          <a:prstGeom prst="rect">
            <a:avLst/>
          </a:prstGeom>
        </p:spPr>
        <p:txBody>
          <a:bodyPr wrap="none">
            <a:spAutoFit/>
          </a:bodyPr>
          <a:lstStyle/>
          <a:p>
            <a:r>
              <a:rPr lang="en-US" sz="1400" dirty="0"/>
              <a:t>hard-drive </a:t>
            </a:r>
            <a:r>
              <a:rPr lang="en-US" sz="1600" dirty="0"/>
              <a:t>connector</a:t>
            </a:r>
            <a:r>
              <a:rPr lang="en-US" sz="1400" dirty="0"/>
              <a:t> </a:t>
            </a:r>
          </a:p>
        </p:txBody>
      </p:sp>
      <p:cxnSp>
        <p:nvCxnSpPr>
          <p:cNvPr id="41" name="Straight Arrow Connector 40"/>
          <p:cNvCxnSpPr>
            <a:stCxn id="39" idx="1"/>
          </p:cNvCxnSpPr>
          <p:nvPr/>
        </p:nvCxnSpPr>
        <p:spPr>
          <a:xfrm flipH="1">
            <a:off x="7055329" y="3782943"/>
            <a:ext cx="322256" cy="14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494879" y="4055653"/>
            <a:ext cx="1466267" cy="338554"/>
          </a:xfrm>
          <a:prstGeom prst="rect">
            <a:avLst/>
          </a:prstGeom>
        </p:spPr>
        <p:txBody>
          <a:bodyPr wrap="none">
            <a:spAutoFit/>
          </a:bodyPr>
          <a:lstStyle/>
          <a:p>
            <a:r>
              <a:rPr lang="en-US" sz="1600" dirty="0"/>
              <a:t>CD/DVD drive</a:t>
            </a:r>
          </a:p>
        </p:txBody>
      </p:sp>
      <p:cxnSp>
        <p:nvCxnSpPr>
          <p:cNvPr id="44" name="Straight Arrow Connector 43"/>
          <p:cNvCxnSpPr>
            <a:stCxn id="42" idx="1"/>
          </p:cNvCxnSpPr>
          <p:nvPr/>
        </p:nvCxnSpPr>
        <p:spPr>
          <a:xfrm flipH="1" flipV="1">
            <a:off x="6808392" y="4150663"/>
            <a:ext cx="686487" cy="74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680754" y="5132615"/>
            <a:ext cx="992579" cy="369332"/>
          </a:xfrm>
          <a:prstGeom prst="rect">
            <a:avLst/>
          </a:prstGeom>
          <a:noFill/>
        </p:spPr>
        <p:txBody>
          <a:bodyPr wrap="none" rtlCol="0">
            <a:spAutoFit/>
          </a:bodyPr>
          <a:lstStyle/>
          <a:p>
            <a:r>
              <a:rPr lang="en-US" dirty="0" smtClean="0"/>
              <a:t>Chip Set</a:t>
            </a:r>
            <a:endParaRPr lang="en-US" dirty="0"/>
          </a:p>
        </p:txBody>
      </p:sp>
      <p:cxnSp>
        <p:nvCxnSpPr>
          <p:cNvPr id="47" name="Straight Arrow Connector 46"/>
          <p:cNvCxnSpPr>
            <a:stCxn id="45" idx="1"/>
          </p:cNvCxnSpPr>
          <p:nvPr/>
        </p:nvCxnSpPr>
        <p:spPr>
          <a:xfrm flipH="1" flipV="1">
            <a:off x="5867682" y="5302971"/>
            <a:ext cx="1813072" cy="14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8838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a:t>
            </a:r>
            <a:endParaRPr lang="en-US" dirty="0"/>
          </a:p>
        </p:txBody>
      </p:sp>
      <p:sp>
        <p:nvSpPr>
          <p:cNvPr id="6" name="Text Placeholder 5"/>
          <p:cNvSpPr>
            <a:spLocks noGrp="1"/>
          </p:cNvSpPr>
          <p:nvPr>
            <p:ph type="body" sz="half" idx="2"/>
          </p:nvPr>
        </p:nvSpPr>
        <p:spPr>
          <a:xfrm>
            <a:off x="5017544" y="2883809"/>
            <a:ext cx="3566160" cy="2163171"/>
          </a:xfrm>
        </p:spPr>
        <p:txBody>
          <a:bodyPr/>
          <a:lstStyle/>
          <a:p>
            <a:r>
              <a:rPr lang="en-US" sz="2400" dirty="0" smtClean="0"/>
              <a:t>Dell </a:t>
            </a:r>
            <a:r>
              <a:rPr lang="en-US" sz="2400" dirty="0" err="1" smtClean="0"/>
              <a:t>Optiplex</a:t>
            </a:r>
            <a:r>
              <a:rPr lang="en-US" sz="2400" dirty="0" smtClean="0"/>
              <a:t> 170L</a:t>
            </a:r>
          </a:p>
          <a:p>
            <a:endParaRPr lang="en-US" sz="2400" dirty="0"/>
          </a:p>
          <a:p>
            <a:r>
              <a:rPr lang="en-US" sz="2400" dirty="0" smtClean="0"/>
              <a:t>Mini-Tower</a:t>
            </a:r>
          </a:p>
          <a:p>
            <a:endParaRPr lang="en-US" dirty="0"/>
          </a:p>
        </p:txBody>
      </p:sp>
      <p:pic>
        <p:nvPicPr>
          <p:cNvPr id="3" name="Picture Placeholder 2" descr="Screen Shot 2013-02-12 at 1.54.40 PM.pn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49" r="24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75374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9231"/>
            <a:ext cx="7313613" cy="871679"/>
          </a:xfrm>
        </p:spPr>
        <p:txBody>
          <a:bodyPr/>
          <a:lstStyle/>
          <a:p>
            <a:r>
              <a:rPr lang="en-US" dirty="0" smtClean="0"/>
              <a:t>More </a:t>
            </a:r>
            <a:r>
              <a:rPr lang="en-US" dirty="0" err="1" smtClean="0"/>
              <a:t>Mobo</a:t>
            </a:r>
            <a:endParaRPr lang="en-US" dirty="0"/>
          </a:p>
        </p:txBody>
      </p:sp>
      <p:sp>
        <p:nvSpPr>
          <p:cNvPr id="3" name="TextBox 2"/>
          <p:cNvSpPr txBox="1"/>
          <p:nvPr/>
        </p:nvSpPr>
        <p:spPr>
          <a:xfrm>
            <a:off x="3754838" y="1604957"/>
            <a:ext cx="4233197" cy="584776"/>
          </a:xfrm>
          <a:prstGeom prst="rect">
            <a:avLst/>
          </a:prstGeom>
          <a:noFill/>
        </p:spPr>
        <p:txBody>
          <a:bodyPr wrap="square" rtlCol="0">
            <a:spAutoFit/>
          </a:bodyPr>
          <a:lstStyle/>
          <a:p>
            <a:r>
              <a:rPr lang="en-US" sz="3200" dirty="0" smtClean="0"/>
              <a:t>Removing a DIMM Card</a:t>
            </a:r>
            <a:endParaRPr lang="en-US" sz="3200" dirty="0"/>
          </a:p>
        </p:txBody>
      </p:sp>
      <p:sp>
        <p:nvSpPr>
          <p:cNvPr id="7" name="TextBox 6"/>
          <p:cNvSpPr txBox="1"/>
          <p:nvPr/>
        </p:nvSpPr>
        <p:spPr>
          <a:xfrm>
            <a:off x="549875" y="3734297"/>
            <a:ext cx="1422234" cy="369332"/>
          </a:xfrm>
          <a:prstGeom prst="rect">
            <a:avLst/>
          </a:prstGeom>
          <a:noFill/>
        </p:spPr>
        <p:txBody>
          <a:bodyPr wrap="none" rtlCol="0">
            <a:spAutoFit/>
          </a:bodyPr>
          <a:lstStyle/>
          <a:p>
            <a:r>
              <a:rPr lang="en-US" dirty="0" smtClean="0"/>
              <a:t>DIMM Cards</a:t>
            </a:r>
            <a:endParaRPr lang="en-US" dirty="0"/>
          </a:p>
        </p:txBody>
      </p:sp>
      <p:sp>
        <p:nvSpPr>
          <p:cNvPr id="8" name="TextBox 7"/>
          <p:cNvSpPr txBox="1"/>
          <p:nvPr/>
        </p:nvSpPr>
        <p:spPr>
          <a:xfrm>
            <a:off x="3280727" y="4697607"/>
            <a:ext cx="2320255" cy="646331"/>
          </a:xfrm>
          <a:prstGeom prst="rect">
            <a:avLst/>
          </a:prstGeom>
          <a:noFill/>
        </p:spPr>
        <p:txBody>
          <a:bodyPr wrap="square" rtlCol="0">
            <a:spAutoFit/>
          </a:bodyPr>
          <a:lstStyle/>
          <a:p>
            <a:r>
              <a:rPr lang="en-US" dirty="0" smtClean="0"/>
              <a:t>Press down on levers to release DIMM card.</a:t>
            </a:r>
            <a:endParaRPr lang="en-US" dirty="0"/>
          </a:p>
        </p:txBody>
      </p:sp>
      <p:sp>
        <p:nvSpPr>
          <p:cNvPr id="9" name="TextBox 8"/>
          <p:cNvSpPr txBox="1"/>
          <p:nvPr/>
        </p:nvSpPr>
        <p:spPr>
          <a:xfrm>
            <a:off x="6632009" y="6018879"/>
            <a:ext cx="2011601" cy="369332"/>
          </a:xfrm>
          <a:prstGeom prst="rect">
            <a:avLst/>
          </a:prstGeom>
          <a:noFill/>
        </p:spPr>
        <p:txBody>
          <a:bodyPr wrap="none" rtlCol="0">
            <a:spAutoFit/>
          </a:bodyPr>
          <a:lstStyle/>
          <a:p>
            <a:r>
              <a:rPr lang="en-US" dirty="0" smtClean="0"/>
              <a:t>Lift DIMM card up.</a:t>
            </a:r>
            <a:endParaRPr lang="en-US" dirty="0"/>
          </a:p>
        </p:txBody>
      </p:sp>
      <p:pic>
        <p:nvPicPr>
          <p:cNvPr id="10" name="Picture 9" descr="Screen Shot 2013-02-12 at 2.38.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29" y="1856978"/>
            <a:ext cx="2209800" cy="170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descr="Screen Shot 2013-02-12 at 2.39.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359" y="2857997"/>
            <a:ext cx="2311400" cy="1752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descr="Screen Shot 2013-02-12 at 2.39.3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9018" y="4103629"/>
            <a:ext cx="2362200" cy="177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141958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12 at 2.40.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98" y="1371600"/>
            <a:ext cx="3714296" cy="43628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itle 1"/>
          <p:cNvSpPr>
            <a:spLocks noGrp="1"/>
          </p:cNvSpPr>
          <p:nvPr>
            <p:ph type="title"/>
          </p:nvPr>
        </p:nvSpPr>
        <p:spPr/>
        <p:txBody>
          <a:bodyPr/>
          <a:lstStyle/>
          <a:p>
            <a:r>
              <a:rPr lang="en-US" dirty="0" smtClean="0"/>
              <a:t>More </a:t>
            </a:r>
            <a:r>
              <a:rPr lang="en-US" dirty="0" err="1" smtClean="0"/>
              <a:t>Mobo</a:t>
            </a:r>
            <a:endParaRPr lang="en-US" dirty="0"/>
          </a:p>
        </p:txBody>
      </p:sp>
      <p:sp>
        <p:nvSpPr>
          <p:cNvPr id="5" name="TextBox 4"/>
          <p:cNvSpPr txBox="1"/>
          <p:nvPr/>
        </p:nvSpPr>
        <p:spPr>
          <a:xfrm>
            <a:off x="446838" y="2231107"/>
            <a:ext cx="3290647" cy="369332"/>
          </a:xfrm>
          <a:prstGeom prst="rect">
            <a:avLst/>
          </a:prstGeom>
          <a:noFill/>
        </p:spPr>
        <p:txBody>
          <a:bodyPr wrap="none" rtlCol="0">
            <a:spAutoFit/>
          </a:bodyPr>
          <a:lstStyle/>
          <a:p>
            <a:r>
              <a:rPr lang="en-US" dirty="0" smtClean="0"/>
              <a:t>This CMOS  uses jumper settings. </a:t>
            </a:r>
            <a:endParaRPr lang="en-US" dirty="0"/>
          </a:p>
        </p:txBody>
      </p:sp>
      <p:cxnSp>
        <p:nvCxnSpPr>
          <p:cNvPr id="7" name="Straight Arrow Connector 6"/>
          <p:cNvCxnSpPr>
            <a:stCxn id="5" idx="3"/>
          </p:cNvCxnSpPr>
          <p:nvPr/>
        </p:nvCxnSpPr>
        <p:spPr>
          <a:xfrm flipV="1">
            <a:off x="3737485" y="2332105"/>
            <a:ext cx="942550" cy="83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4417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CPU, Where are you?</a:t>
            </a:r>
            <a:endParaRPr lang="en-US" dirty="0"/>
          </a:p>
        </p:txBody>
      </p:sp>
      <p:sp>
        <p:nvSpPr>
          <p:cNvPr id="7" name="TextBox 6"/>
          <p:cNvSpPr txBox="1"/>
          <p:nvPr/>
        </p:nvSpPr>
        <p:spPr>
          <a:xfrm>
            <a:off x="2681025" y="1371600"/>
            <a:ext cx="2704543" cy="2031325"/>
          </a:xfrm>
          <a:prstGeom prst="rect">
            <a:avLst/>
          </a:prstGeom>
          <a:noFill/>
        </p:spPr>
        <p:txBody>
          <a:bodyPr wrap="square" rtlCol="0">
            <a:spAutoFit/>
          </a:bodyPr>
          <a:lstStyle/>
          <a:p>
            <a:r>
              <a:rPr lang="en-US" dirty="0" smtClean="0"/>
              <a:t>First I removed the green clips that locks the heat sink to the retention base.  Next, to remove the heat sink, press the tabs on the retention base while lifting one end of the heat sink</a:t>
            </a:r>
            <a:endParaRPr lang="en-US" dirty="0"/>
          </a:p>
        </p:txBody>
      </p:sp>
      <p:sp>
        <p:nvSpPr>
          <p:cNvPr id="8" name="TextBox 7"/>
          <p:cNvSpPr txBox="1"/>
          <p:nvPr/>
        </p:nvSpPr>
        <p:spPr>
          <a:xfrm>
            <a:off x="293972" y="3846315"/>
            <a:ext cx="1728554" cy="1477328"/>
          </a:xfrm>
          <a:prstGeom prst="rect">
            <a:avLst/>
          </a:prstGeom>
          <a:noFill/>
        </p:spPr>
        <p:txBody>
          <a:bodyPr wrap="square" rtlCol="0">
            <a:spAutoFit/>
          </a:bodyPr>
          <a:lstStyle/>
          <a:p>
            <a:r>
              <a:rPr lang="en-US" dirty="0" smtClean="0"/>
              <a:t>The CPU socket is now</a:t>
            </a:r>
          </a:p>
          <a:p>
            <a:r>
              <a:rPr lang="en-US" dirty="0"/>
              <a:t>e</a:t>
            </a:r>
            <a:r>
              <a:rPr lang="en-US" dirty="0" smtClean="0"/>
              <a:t>xposed…but where is</a:t>
            </a:r>
          </a:p>
          <a:p>
            <a:r>
              <a:rPr lang="en-US" dirty="0"/>
              <a:t>t</a:t>
            </a:r>
            <a:r>
              <a:rPr lang="en-US" dirty="0" smtClean="0"/>
              <a:t>he CPU?</a:t>
            </a:r>
            <a:endParaRPr lang="en-US" dirty="0"/>
          </a:p>
        </p:txBody>
      </p:sp>
      <p:sp>
        <p:nvSpPr>
          <p:cNvPr id="9" name="TextBox 8"/>
          <p:cNvSpPr txBox="1"/>
          <p:nvPr/>
        </p:nvSpPr>
        <p:spPr>
          <a:xfrm>
            <a:off x="6149895" y="5344315"/>
            <a:ext cx="2565472" cy="1200329"/>
          </a:xfrm>
          <a:prstGeom prst="rect">
            <a:avLst/>
          </a:prstGeom>
          <a:noFill/>
        </p:spPr>
        <p:txBody>
          <a:bodyPr wrap="square" rtlCol="0">
            <a:spAutoFit/>
          </a:bodyPr>
          <a:lstStyle/>
          <a:p>
            <a:r>
              <a:rPr lang="en-US" dirty="0" smtClean="0"/>
              <a:t>If there was a CPU, it would be sitting </a:t>
            </a:r>
            <a:r>
              <a:rPr lang="en-US" dirty="0" err="1" smtClean="0"/>
              <a:t>ontop</a:t>
            </a:r>
            <a:r>
              <a:rPr lang="en-US" dirty="0" smtClean="0"/>
              <a:t> of the socket.  To remove it, lifting the lever releases it</a:t>
            </a:r>
            <a:endParaRPr lang="en-US" dirty="0"/>
          </a:p>
        </p:txBody>
      </p:sp>
      <p:pic>
        <p:nvPicPr>
          <p:cNvPr id="10" name="Picture 9" descr="Screen Shot 2013-02-12 at 2.41.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24" y="1552089"/>
            <a:ext cx="1955800" cy="1422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descr="Screen Shot 2013-02-12 at 2.43.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526" y="4044576"/>
            <a:ext cx="1955800" cy="147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descr="Screen Shot 2013-02-12 at 2.43.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112" y="1538343"/>
            <a:ext cx="2630361" cy="35220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269865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3348"/>
            <a:ext cx="7313613" cy="868362"/>
          </a:xfrm>
        </p:spPr>
        <p:txBody>
          <a:bodyPr/>
          <a:lstStyle/>
          <a:p>
            <a:r>
              <a:rPr lang="en-US" dirty="0" smtClean="0"/>
              <a:t>Putting it all back together!</a:t>
            </a:r>
            <a:endParaRPr lang="en-US" dirty="0"/>
          </a:p>
        </p:txBody>
      </p:sp>
      <p:sp>
        <p:nvSpPr>
          <p:cNvPr id="3" name="TextBox 2"/>
          <p:cNvSpPr txBox="1"/>
          <p:nvPr/>
        </p:nvSpPr>
        <p:spPr>
          <a:xfrm>
            <a:off x="2316500" y="1061709"/>
            <a:ext cx="3962743" cy="646331"/>
          </a:xfrm>
          <a:prstGeom prst="rect">
            <a:avLst/>
          </a:prstGeom>
          <a:noFill/>
        </p:spPr>
        <p:txBody>
          <a:bodyPr wrap="square" rtlCol="0">
            <a:spAutoFit/>
          </a:bodyPr>
          <a:lstStyle/>
          <a:p>
            <a:r>
              <a:rPr lang="en-US" dirty="0" smtClean="0"/>
              <a:t>This was just a matter of going backwards.</a:t>
            </a:r>
          </a:p>
          <a:p>
            <a:endParaRPr lang="en-US" dirty="0"/>
          </a:p>
        </p:txBody>
      </p:sp>
      <p:sp>
        <p:nvSpPr>
          <p:cNvPr id="4" name="TextBox 3"/>
          <p:cNvSpPr txBox="1"/>
          <p:nvPr/>
        </p:nvSpPr>
        <p:spPr>
          <a:xfrm>
            <a:off x="1058299" y="1484633"/>
            <a:ext cx="6781671" cy="2031325"/>
          </a:xfrm>
          <a:prstGeom prst="rect">
            <a:avLst/>
          </a:prstGeom>
          <a:noFill/>
        </p:spPr>
        <p:txBody>
          <a:bodyPr wrap="square" rtlCol="0">
            <a:spAutoFit/>
          </a:bodyPr>
          <a:lstStyle/>
          <a:p>
            <a:r>
              <a:rPr lang="en-US" dirty="0" smtClean="0"/>
              <a:t>The CPU heat sink was locked into place.</a:t>
            </a:r>
          </a:p>
          <a:p>
            <a:r>
              <a:rPr lang="en-US" dirty="0" smtClean="0"/>
              <a:t>Floppy Drive was replaced with 4 its screws.</a:t>
            </a:r>
          </a:p>
          <a:p>
            <a:r>
              <a:rPr lang="en-US" dirty="0" smtClean="0"/>
              <a:t>The CD Drive was slid back into its housing and screwed in place.</a:t>
            </a:r>
          </a:p>
          <a:p>
            <a:r>
              <a:rPr lang="en-US" dirty="0" smtClean="0"/>
              <a:t>The front of the case was replaced simply by lining it up, and pressed into place until it clicked.</a:t>
            </a:r>
          </a:p>
          <a:p>
            <a:r>
              <a:rPr lang="en-US" dirty="0" smtClean="0"/>
              <a:t>Then the hard drive was replaced into its bracket, and place back with its screws.</a:t>
            </a:r>
            <a:endParaRPr lang="en-US" dirty="0"/>
          </a:p>
        </p:txBody>
      </p:sp>
      <p:pic>
        <p:nvPicPr>
          <p:cNvPr id="6" name="Picture 5" descr="Screen Shot 2013-02-12 at 2.44.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871" y="3411370"/>
            <a:ext cx="1981200" cy="2654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692556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2139"/>
            <a:ext cx="7313613" cy="868362"/>
          </a:xfrm>
        </p:spPr>
        <p:txBody>
          <a:bodyPr/>
          <a:lstStyle/>
          <a:p>
            <a:r>
              <a:rPr lang="en-US" dirty="0"/>
              <a:t>Putting it all back together!</a:t>
            </a:r>
          </a:p>
        </p:txBody>
      </p:sp>
      <p:sp>
        <p:nvSpPr>
          <p:cNvPr id="3" name="TextBox 2"/>
          <p:cNvSpPr txBox="1"/>
          <p:nvPr/>
        </p:nvSpPr>
        <p:spPr>
          <a:xfrm>
            <a:off x="2340016" y="1323856"/>
            <a:ext cx="5738334" cy="369332"/>
          </a:xfrm>
          <a:prstGeom prst="rect">
            <a:avLst/>
          </a:prstGeom>
          <a:noFill/>
        </p:spPr>
        <p:txBody>
          <a:bodyPr wrap="square" rtlCol="0">
            <a:spAutoFit/>
          </a:bodyPr>
          <a:lstStyle/>
          <a:p>
            <a:r>
              <a:rPr lang="en-US" dirty="0" smtClean="0"/>
              <a:t>Plugging in the cables and the power.</a:t>
            </a:r>
            <a:endParaRPr lang="en-US" dirty="0"/>
          </a:p>
        </p:txBody>
      </p:sp>
      <p:sp>
        <p:nvSpPr>
          <p:cNvPr id="4" name="TextBox 3"/>
          <p:cNvSpPr txBox="1"/>
          <p:nvPr/>
        </p:nvSpPr>
        <p:spPr>
          <a:xfrm>
            <a:off x="729051" y="1893079"/>
            <a:ext cx="8137145" cy="1477328"/>
          </a:xfrm>
          <a:prstGeom prst="rect">
            <a:avLst/>
          </a:prstGeom>
          <a:noFill/>
        </p:spPr>
        <p:txBody>
          <a:bodyPr wrap="square" rtlCol="0">
            <a:spAutoFit/>
          </a:bodyPr>
          <a:lstStyle/>
          <a:p>
            <a:r>
              <a:rPr lang="en-US" dirty="0" smtClean="0"/>
              <a:t>First, I reconnected the data cables: Hard drive, CD drive and Floppy Drive.</a:t>
            </a:r>
          </a:p>
          <a:p>
            <a:r>
              <a:rPr lang="en-US" dirty="0" smtClean="0"/>
              <a:t>Next, returned the power supply by lining it back in place and securing it with 4 screws.</a:t>
            </a:r>
          </a:p>
          <a:p>
            <a:r>
              <a:rPr lang="en-US" dirty="0" smtClean="0"/>
              <a:t>Next, power went to CPU Fan, the processor power, Mother Board, CD Drive, Floppy     </a:t>
            </a:r>
          </a:p>
          <a:p>
            <a:r>
              <a:rPr lang="en-US" dirty="0"/>
              <a:t> </a:t>
            </a:r>
            <a:r>
              <a:rPr lang="en-US" dirty="0" smtClean="0"/>
              <a:t>    Drive,  Front panel and USB connections.</a:t>
            </a:r>
          </a:p>
          <a:p>
            <a:r>
              <a:rPr lang="en-US" dirty="0" smtClean="0"/>
              <a:t>The cover was closed over the processor.</a:t>
            </a:r>
            <a:endParaRPr lang="en-US" dirty="0"/>
          </a:p>
        </p:txBody>
      </p:sp>
      <p:pic>
        <p:nvPicPr>
          <p:cNvPr id="6" name="Picture 5" descr="Screen Shot 2013-02-12 at 2.44.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408" y="3508561"/>
            <a:ext cx="3289300" cy="2425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226726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9282"/>
            <a:ext cx="7313613" cy="868362"/>
          </a:xfrm>
        </p:spPr>
        <p:txBody>
          <a:bodyPr/>
          <a:lstStyle/>
          <a:p>
            <a:r>
              <a:rPr lang="en-US" dirty="0" smtClean="0"/>
              <a:t>Done! That was Fun!</a:t>
            </a:r>
            <a:endParaRPr lang="en-US" dirty="0"/>
          </a:p>
        </p:txBody>
      </p:sp>
      <p:sp>
        <p:nvSpPr>
          <p:cNvPr id="4" name="TextBox 3"/>
          <p:cNvSpPr txBox="1"/>
          <p:nvPr/>
        </p:nvSpPr>
        <p:spPr>
          <a:xfrm>
            <a:off x="809812" y="4707802"/>
            <a:ext cx="7972893" cy="1754327"/>
          </a:xfrm>
          <a:prstGeom prst="rect">
            <a:avLst/>
          </a:prstGeom>
          <a:noFill/>
        </p:spPr>
        <p:txBody>
          <a:bodyPr wrap="none" rtlCol="0">
            <a:spAutoFit/>
          </a:bodyPr>
          <a:lstStyle/>
          <a:p>
            <a:r>
              <a:rPr lang="en-US" dirty="0" smtClean="0"/>
              <a:t>The side panel was then slid back in place.</a:t>
            </a:r>
          </a:p>
          <a:p>
            <a:r>
              <a:rPr lang="en-US" dirty="0" smtClean="0"/>
              <a:t>This unit had simple hardware that used a Philip’s head screwdriver.</a:t>
            </a:r>
          </a:p>
          <a:p>
            <a:r>
              <a:rPr lang="en-US" dirty="0" smtClean="0"/>
              <a:t>Also used was a needle nose, just to help when my fingers could not hold small screws.</a:t>
            </a:r>
          </a:p>
          <a:p>
            <a:r>
              <a:rPr lang="en-US" dirty="0" smtClean="0"/>
              <a:t>The brush was used to remove dust.</a:t>
            </a:r>
          </a:p>
          <a:p>
            <a:r>
              <a:rPr lang="en-US" dirty="0" smtClean="0"/>
              <a:t>Normally, an anti-static bracelet would be worn, but this unit has not had</a:t>
            </a:r>
          </a:p>
          <a:p>
            <a:r>
              <a:rPr lang="en-US" dirty="0"/>
              <a:t> </a:t>
            </a:r>
            <a:r>
              <a:rPr lang="en-US" dirty="0" smtClean="0"/>
              <a:t>     power in it for a long time.</a:t>
            </a:r>
          </a:p>
        </p:txBody>
      </p:sp>
      <p:pic>
        <p:nvPicPr>
          <p:cNvPr id="5" name="Picture 4" descr="Screen Shot 2013-02-12 at 2.45.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271879"/>
            <a:ext cx="2349500" cy="3098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447128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 of Unit</a:t>
            </a:r>
            <a:endParaRPr lang="en-US" dirty="0"/>
          </a:p>
        </p:txBody>
      </p:sp>
      <p:pic>
        <p:nvPicPr>
          <p:cNvPr id="5" name="Picture Placeholder 4" descr="Screen Shot 2013-02-12 at 1.58.21 PM.pn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138" r="-1013"/>
          <a:stretch/>
        </p:blipFill>
        <p:spPr>
          <a:xfrm rot="21421631">
            <a:off x="1200154" y="666734"/>
            <a:ext cx="2748625" cy="52172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501263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9440" y="170365"/>
            <a:ext cx="3566160" cy="1162050"/>
          </a:xfrm>
        </p:spPr>
        <p:txBody>
          <a:bodyPr/>
          <a:lstStyle/>
          <a:p>
            <a:r>
              <a:rPr lang="en-US" dirty="0" smtClean="0"/>
              <a:t>Back of Unit</a:t>
            </a:r>
            <a:endParaRPr lang="en-US" dirty="0"/>
          </a:p>
        </p:txBody>
      </p:sp>
      <p:sp>
        <p:nvSpPr>
          <p:cNvPr id="6" name="Text Placeholder 5"/>
          <p:cNvSpPr>
            <a:spLocks noGrp="1"/>
          </p:cNvSpPr>
          <p:nvPr>
            <p:ph type="body" sz="half" idx="2"/>
          </p:nvPr>
        </p:nvSpPr>
        <p:spPr>
          <a:xfrm>
            <a:off x="4449440" y="1341838"/>
            <a:ext cx="3566160" cy="425077"/>
          </a:xfrm>
        </p:spPr>
        <p:txBody>
          <a:bodyPr/>
          <a:lstStyle/>
          <a:p>
            <a:r>
              <a:rPr lang="en-US" dirty="0" smtClean="0"/>
              <a:t>Power supply</a:t>
            </a:r>
          </a:p>
          <a:p>
            <a:endParaRPr lang="en-US" dirty="0"/>
          </a:p>
        </p:txBody>
      </p:sp>
      <p:sp>
        <p:nvSpPr>
          <p:cNvPr id="5" name="Rectangle 4"/>
          <p:cNvSpPr/>
          <p:nvPr/>
        </p:nvSpPr>
        <p:spPr>
          <a:xfrm>
            <a:off x="4591667" y="2224393"/>
            <a:ext cx="1826141" cy="369332"/>
          </a:xfrm>
          <a:prstGeom prst="rect">
            <a:avLst/>
          </a:prstGeom>
        </p:spPr>
        <p:txBody>
          <a:bodyPr wrap="none">
            <a:spAutoFit/>
          </a:bodyPr>
          <a:lstStyle/>
          <a:p>
            <a:r>
              <a:rPr lang="en-US" dirty="0"/>
              <a:t>parallel connector</a:t>
            </a:r>
          </a:p>
        </p:txBody>
      </p:sp>
      <p:sp>
        <p:nvSpPr>
          <p:cNvPr id="8" name="Rectangle 7"/>
          <p:cNvSpPr/>
          <p:nvPr/>
        </p:nvSpPr>
        <p:spPr>
          <a:xfrm>
            <a:off x="4555900" y="3526394"/>
            <a:ext cx="1735995" cy="369332"/>
          </a:xfrm>
          <a:prstGeom prst="rect">
            <a:avLst/>
          </a:prstGeom>
        </p:spPr>
        <p:txBody>
          <a:bodyPr wrap="square">
            <a:spAutoFit/>
          </a:bodyPr>
          <a:lstStyle/>
          <a:p>
            <a:r>
              <a:rPr lang="en-US" dirty="0"/>
              <a:t>mouse connector</a:t>
            </a:r>
          </a:p>
        </p:txBody>
      </p:sp>
      <p:sp>
        <p:nvSpPr>
          <p:cNvPr id="9" name="Rectangle 8"/>
          <p:cNvSpPr/>
          <p:nvPr/>
        </p:nvSpPr>
        <p:spPr>
          <a:xfrm>
            <a:off x="4731606" y="5080309"/>
            <a:ext cx="2634054" cy="369332"/>
          </a:xfrm>
          <a:prstGeom prst="rect">
            <a:avLst/>
          </a:prstGeom>
        </p:spPr>
        <p:txBody>
          <a:bodyPr wrap="none">
            <a:spAutoFit/>
          </a:bodyPr>
          <a:lstStyle/>
          <a:p>
            <a:r>
              <a:rPr lang="en-US" dirty="0" smtClean="0"/>
              <a:t>network adapter connector</a:t>
            </a:r>
            <a:endParaRPr lang="en-US" dirty="0"/>
          </a:p>
        </p:txBody>
      </p:sp>
      <p:sp>
        <p:nvSpPr>
          <p:cNvPr id="10" name="Rectangle 9"/>
          <p:cNvSpPr/>
          <p:nvPr/>
        </p:nvSpPr>
        <p:spPr>
          <a:xfrm>
            <a:off x="4608375" y="1766915"/>
            <a:ext cx="1633781" cy="369332"/>
          </a:xfrm>
          <a:prstGeom prst="rect">
            <a:avLst/>
          </a:prstGeom>
        </p:spPr>
        <p:txBody>
          <a:bodyPr wrap="none">
            <a:spAutoFit/>
          </a:bodyPr>
          <a:lstStyle/>
          <a:p>
            <a:r>
              <a:rPr lang="en-US" dirty="0"/>
              <a:t>serial connector</a:t>
            </a:r>
          </a:p>
        </p:txBody>
      </p:sp>
      <p:sp>
        <p:nvSpPr>
          <p:cNvPr id="11" name="Rectangle 10"/>
          <p:cNvSpPr/>
          <p:nvPr/>
        </p:nvSpPr>
        <p:spPr>
          <a:xfrm>
            <a:off x="4591667" y="2593725"/>
            <a:ext cx="1649235" cy="369332"/>
          </a:xfrm>
          <a:prstGeom prst="rect">
            <a:avLst/>
          </a:prstGeom>
        </p:spPr>
        <p:txBody>
          <a:bodyPr wrap="none">
            <a:spAutoFit/>
          </a:bodyPr>
          <a:lstStyle/>
          <a:p>
            <a:r>
              <a:rPr lang="en-US" dirty="0"/>
              <a:t>video connector</a:t>
            </a:r>
          </a:p>
        </p:txBody>
      </p:sp>
      <p:cxnSp>
        <p:nvCxnSpPr>
          <p:cNvPr id="13" name="Straight Arrow Connector 12"/>
          <p:cNvCxnSpPr>
            <a:stCxn id="6" idx="1"/>
          </p:cNvCxnSpPr>
          <p:nvPr/>
        </p:nvCxnSpPr>
        <p:spPr>
          <a:xfrm flipH="1" flipV="1">
            <a:off x="2289133" y="1520751"/>
            <a:ext cx="2160307" cy="33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10" idx="1"/>
          </p:cNvCxnSpPr>
          <p:nvPr/>
        </p:nvCxnSpPr>
        <p:spPr>
          <a:xfrm rot="10800000" flipV="1">
            <a:off x="2024747" y="1951580"/>
            <a:ext cx="2583628" cy="1140055"/>
          </a:xfrm>
          <a:prstGeom prst="curvedConnector3">
            <a:avLst>
              <a:gd name="adj1" fmla="val 9915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11" idx="1"/>
          </p:cNvCxnSpPr>
          <p:nvPr/>
        </p:nvCxnSpPr>
        <p:spPr>
          <a:xfrm rot="10800000" flipV="1">
            <a:off x="2122041" y="2778390"/>
            <a:ext cx="2469627" cy="995645"/>
          </a:xfrm>
          <a:prstGeom prst="curvedConnector3">
            <a:avLst>
              <a:gd name="adj1" fmla="val 4150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 idx="1"/>
          </p:cNvCxnSpPr>
          <p:nvPr/>
        </p:nvCxnSpPr>
        <p:spPr>
          <a:xfrm flipH="1">
            <a:off x="2422805" y="2409059"/>
            <a:ext cx="2168862" cy="1000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633774" y="3885230"/>
            <a:ext cx="1980029" cy="369332"/>
          </a:xfrm>
          <a:prstGeom prst="rect">
            <a:avLst/>
          </a:prstGeom>
        </p:spPr>
        <p:txBody>
          <a:bodyPr wrap="none">
            <a:spAutoFit/>
          </a:bodyPr>
          <a:lstStyle/>
          <a:p>
            <a:r>
              <a:rPr lang="en-US" dirty="0"/>
              <a:t>keyboard connector</a:t>
            </a:r>
          </a:p>
        </p:txBody>
      </p:sp>
      <p:cxnSp>
        <p:nvCxnSpPr>
          <p:cNvPr id="33" name="Curved Connector 32"/>
          <p:cNvCxnSpPr/>
          <p:nvPr/>
        </p:nvCxnSpPr>
        <p:spPr>
          <a:xfrm rot="10800000" flipV="1">
            <a:off x="2422805" y="3774036"/>
            <a:ext cx="2185570" cy="36558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31" idx="1"/>
          </p:cNvCxnSpPr>
          <p:nvPr/>
        </p:nvCxnSpPr>
        <p:spPr>
          <a:xfrm rot="10800000" flipV="1">
            <a:off x="2164150" y="4069896"/>
            <a:ext cx="2469625" cy="18466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9" idx="1"/>
          </p:cNvCxnSpPr>
          <p:nvPr/>
        </p:nvCxnSpPr>
        <p:spPr>
          <a:xfrm flipH="1" flipV="1">
            <a:off x="2573187" y="5130444"/>
            <a:ext cx="2158419" cy="134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734565" y="5536950"/>
            <a:ext cx="2318175" cy="369332"/>
          </a:xfrm>
          <a:prstGeom prst="rect">
            <a:avLst/>
          </a:prstGeom>
        </p:spPr>
        <p:txBody>
          <a:bodyPr wrap="none">
            <a:spAutoFit/>
          </a:bodyPr>
          <a:lstStyle/>
          <a:p>
            <a:r>
              <a:rPr lang="en-US" dirty="0"/>
              <a:t>USB 2.0 connectors (4)</a:t>
            </a:r>
          </a:p>
        </p:txBody>
      </p:sp>
      <p:cxnSp>
        <p:nvCxnSpPr>
          <p:cNvPr id="40" name="Curved Connector 39"/>
          <p:cNvCxnSpPr>
            <a:stCxn id="38" idx="1"/>
          </p:cNvCxnSpPr>
          <p:nvPr/>
        </p:nvCxnSpPr>
        <p:spPr>
          <a:xfrm rot="10800000">
            <a:off x="2179651" y="5149032"/>
            <a:ext cx="2554914" cy="57258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6200000" flipV="1">
            <a:off x="2172629" y="4920835"/>
            <a:ext cx="257199" cy="243153"/>
          </a:xfrm>
          <a:prstGeom prst="curvedConnector3">
            <a:avLst>
              <a:gd name="adj1" fmla="val 29668"/>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4731605" y="4210209"/>
            <a:ext cx="1736373" cy="369332"/>
          </a:xfrm>
          <a:prstGeom prst="rect">
            <a:avLst/>
          </a:prstGeom>
        </p:spPr>
        <p:txBody>
          <a:bodyPr wrap="none">
            <a:spAutoFit/>
          </a:bodyPr>
          <a:lstStyle/>
          <a:p>
            <a:r>
              <a:rPr lang="en-US" dirty="0"/>
              <a:t>line-in connector</a:t>
            </a:r>
          </a:p>
        </p:txBody>
      </p:sp>
      <p:cxnSp>
        <p:nvCxnSpPr>
          <p:cNvPr id="51" name="Curved Connector 50"/>
          <p:cNvCxnSpPr>
            <a:stCxn id="49" idx="1"/>
          </p:cNvCxnSpPr>
          <p:nvPr/>
        </p:nvCxnSpPr>
        <p:spPr>
          <a:xfrm rot="10800000" flipV="1">
            <a:off x="2570227" y="4394874"/>
            <a:ext cx="2161379" cy="10631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4759885" y="4499476"/>
            <a:ext cx="1853918" cy="369332"/>
          </a:xfrm>
          <a:prstGeom prst="rect">
            <a:avLst/>
          </a:prstGeom>
        </p:spPr>
        <p:txBody>
          <a:bodyPr wrap="none">
            <a:spAutoFit/>
          </a:bodyPr>
          <a:lstStyle/>
          <a:p>
            <a:r>
              <a:rPr lang="en-US" dirty="0"/>
              <a:t>line-out connector</a:t>
            </a:r>
          </a:p>
        </p:txBody>
      </p:sp>
      <p:cxnSp>
        <p:nvCxnSpPr>
          <p:cNvPr id="54" name="Curved Connector 53"/>
          <p:cNvCxnSpPr>
            <a:stCxn id="52" idx="1"/>
          </p:cNvCxnSpPr>
          <p:nvPr/>
        </p:nvCxnSpPr>
        <p:spPr>
          <a:xfrm rot="10800000">
            <a:off x="2289133" y="4578892"/>
            <a:ext cx="2470752" cy="10525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4896100" y="4801679"/>
            <a:ext cx="2269484" cy="369332"/>
          </a:xfrm>
          <a:prstGeom prst="rect">
            <a:avLst/>
          </a:prstGeom>
        </p:spPr>
        <p:txBody>
          <a:bodyPr wrap="none">
            <a:spAutoFit/>
          </a:bodyPr>
          <a:lstStyle/>
          <a:p>
            <a:r>
              <a:rPr lang="en-US" dirty="0"/>
              <a:t>microphone connector</a:t>
            </a:r>
          </a:p>
        </p:txBody>
      </p:sp>
      <p:cxnSp>
        <p:nvCxnSpPr>
          <p:cNvPr id="69" name="Curved Connector 68"/>
          <p:cNvCxnSpPr>
            <a:stCxn id="67" idx="1"/>
          </p:cNvCxnSpPr>
          <p:nvPr/>
        </p:nvCxnSpPr>
        <p:spPr>
          <a:xfrm rot="10800000">
            <a:off x="2122042" y="4684145"/>
            <a:ext cx="2774059" cy="30220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14" descr="Screen Shot 2013-02-12 at 2.00.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938" y="534309"/>
            <a:ext cx="3131696" cy="5371973"/>
          </a:xfrm>
          <a:prstGeom prst="rect">
            <a:avLst/>
          </a:prstGeom>
        </p:spPr>
      </p:pic>
    </p:spTree>
    <p:extLst>
      <p:ext uri="{BB962C8B-B14F-4D97-AF65-F5344CB8AC3E}">
        <p14:creationId xmlns:p14="http://schemas.microsoft.com/office/powerpoint/2010/main" val="27814230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Opening the Case</a:t>
            </a:r>
            <a:endParaRPr lang="en-US" dirty="0"/>
          </a:p>
        </p:txBody>
      </p:sp>
      <p:sp>
        <p:nvSpPr>
          <p:cNvPr id="6" name="Text Placeholder 5"/>
          <p:cNvSpPr>
            <a:spLocks noGrp="1"/>
          </p:cNvSpPr>
          <p:nvPr>
            <p:ph type="body" sz="half" idx="2"/>
          </p:nvPr>
        </p:nvSpPr>
        <p:spPr/>
        <p:txBody>
          <a:bodyPr/>
          <a:lstStyle/>
          <a:p>
            <a:r>
              <a:rPr lang="en-US" dirty="0" smtClean="0"/>
              <a:t>A lever is on the back of the case. Push towards bottom to release.</a:t>
            </a:r>
            <a:endParaRPr lang="en-US" dirty="0"/>
          </a:p>
        </p:txBody>
      </p:sp>
      <p:pic>
        <p:nvPicPr>
          <p:cNvPr id="3" name="Picture 2" descr="Screen Shot 2013-02-12 at 2.04.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16531">
            <a:off x="959936" y="633570"/>
            <a:ext cx="4823608" cy="3177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9675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5337" y="2095309"/>
            <a:ext cx="3566160" cy="2163171"/>
          </a:xfrm>
        </p:spPr>
        <p:txBody>
          <a:bodyPr/>
          <a:lstStyle/>
          <a:p>
            <a:r>
              <a:rPr lang="en-US" dirty="0" smtClean="0"/>
              <a:t>Lift the side and take the cover off.</a:t>
            </a:r>
            <a:endParaRPr lang="en-US" dirty="0"/>
          </a:p>
        </p:txBody>
      </p:sp>
      <p:pic>
        <p:nvPicPr>
          <p:cNvPr id="3" name="Picture 2" descr="Screen Shot 2013-02-12 at 2.06.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08918">
            <a:off x="1060114" y="1016001"/>
            <a:ext cx="3059452" cy="4547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90047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12 at 2.07.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77822">
            <a:off x="1064879" y="753580"/>
            <a:ext cx="4762500" cy="3098800"/>
          </a:xfrm>
          <a:prstGeom prst="rect">
            <a:avLst/>
          </a:prstGeom>
        </p:spPr>
      </p:pic>
      <p:sp>
        <p:nvSpPr>
          <p:cNvPr id="5" name="Title 4"/>
          <p:cNvSpPr>
            <a:spLocks noGrp="1"/>
          </p:cNvSpPr>
          <p:nvPr>
            <p:ph type="title"/>
          </p:nvPr>
        </p:nvSpPr>
        <p:spPr>
          <a:xfrm>
            <a:off x="209762" y="4417830"/>
            <a:ext cx="6280991" cy="1162050"/>
          </a:xfrm>
        </p:spPr>
        <p:txBody>
          <a:bodyPr/>
          <a:lstStyle/>
          <a:p>
            <a:r>
              <a:rPr lang="en-US" dirty="0" smtClean="0"/>
              <a:t>Insides of the Computer</a:t>
            </a:r>
            <a:endParaRPr lang="en-US" dirty="0"/>
          </a:p>
        </p:txBody>
      </p:sp>
      <p:sp>
        <p:nvSpPr>
          <p:cNvPr id="6" name="Text Placeholder 5"/>
          <p:cNvSpPr>
            <a:spLocks noGrp="1"/>
          </p:cNvSpPr>
          <p:nvPr>
            <p:ph type="body" sz="half" idx="2"/>
          </p:nvPr>
        </p:nvSpPr>
        <p:spPr>
          <a:xfrm>
            <a:off x="2170394" y="5620416"/>
            <a:ext cx="5532958" cy="865093"/>
          </a:xfrm>
        </p:spPr>
        <p:txBody>
          <a:bodyPr/>
          <a:lstStyle/>
          <a:p>
            <a:endParaRPr lang="en-US" dirty="0"/>
          </a:p>
        </p:txBody>
      </p:sp>
      <p:sp>
        <p:nvSpPr>
          <p:cNvPr id="10" name="Rectangle 9"/>
          <p:cNvSpPr/>
          <p:nvPr/>
        </p:nvSpPr>
        <p:spPr>
          <a:xfrm>
            <a:off x="6530046" y="610557"/>
            <a:ext cx="1309223" cy="461665"/>
          </a:xfrm>
          <a:prstGeom prst="rect">
            <a:avLst/>
          </a:prstGeom>
        </p:spPr>
        <p:txBody>
          <a:bodyPr wrap="none">
            <a:spAutoFit/>
          </a:bodyPr>
          <a:lstStyle/>
          <a:p>
            <a:r>
              <a:rPr lang="en-US" sz="2400" dirty="0"/>
              <a:t>CD drive</a:t>
            </a:r>
          </a:p>
        </p:txBody>
      </p:sp>
      <p:sp>
        <p:nvSpPr>
          <p:cNvPr id="13" name="TextBox 12"/>
          <p:cNvSpPr txBox="1"/>
          <p:nvPr/>
        </p:nvSpPr>
        <p:spPr>
          <a:xfrm>
            <a:off x="6245076" y="1072222"/>
            <a:ext cx="2403222" cy="461665"/>
          </a:xfrm>
          <a:prstGeom prst="rect">
            <a:avLst/>
          </a:prstGeom>
          <a:noFill/>
        </p:spPr>
        <p:txBody>
          <a:bodyPr wrap="none" rtlCol="0">
            <a:spAutoFit/>
          </a:bodyPr>
          <a:lstStyle/>
          <a:p>
            <a:r>
              <a:rPr lang="en-US" sz="2400" dirty="0"/>
              <a:t>secondary CD </a:t>
            </a:r>
            <a:r>
              <a:rPr lang="en-US" sz="2400" dirty="0" smtClean="0"/>
              <a:t>bay</a:t>
            </a:r>
            <a:endParaRPr lang="en-US" sz="2400" dirty="0"/>
          </a:p>
        </p:txBody>
      </p:sp>
      <p:sp>
        <p:nvSpPr>
          <p:cNvPr id="14" name="Rectangle 13"/>
          <p:cNvSpPr/>
          <p:nvPr/>
        </p:nvSpPr>
        <p:spPr>
          <a:xfrm>
            <a:off x="6671149" y="1533887"/>
            <a:ext cx="1636536" cy="461665"/>
          </a:xfrm>
          <a:prstGeom prst="rect">
            <a:avLst/>
          </a:prstGeom>
        </p:spPr>
        <p:txBody>
          <a:bodyPr wrap="none">
            <a:spAutoFit/>
          </a:bodyPr>
          <a:lstStyle/>
          <a:p>
            <a:r>
              <a:rPr lang="en-US" sz="2400" dirty="0"/>
              <a:t>floppy drive</a:t>
            </a:r>
          </a:p>
        </p:txBody>
      </p:sp>
      <p:sp>
        <p:nvSpPr>
          <p:cNvPr id="15" name="Rectangle 14"/>
          <p:cNvSpPr/>
          <p:nvPr/>
        </p:nvSpPr>
        <p:spPr>
          <a:xfrm>
            <a:off x="6610962" y="2425461"/>
            <a:ext cx="1421783" cy="461665"/>
          </a:xfrm>
          <a:prstGeom prst="rect">
            <a:avLst/>
          </a:prstGeom>
        </p:spPr>
        <p:txBody>
          <a:bodyPr wrap="none">
            <a:spAutoFit/>
          </a:bodyPr>
          <a:lstStyle/>
          <a:p>
            <a:r>
              <a:rPr lang="en-US" sz="2400" dirty="0"/>
              <a:t>hard drive</a:t>
            </a:r>
          </a:p>
        </p:txBody>
      </p:sp>
      <p:sp>
        <p:nvSpPr>
          <p:cNvPr id="16" name="Rectangle 15"/>
          <p:cNvSpPr/>
          <p:nvPr/>
        </p:nvSpPr>
        <p:spPr>
          <a:xfrm>
            <a:off x="5999244" y="1997587"/>
            <a:ext cx="3198311" cy="461665"/>
          </a:xfrm>
          <a:prstGeom prst="rect">
            <a:avLst/>
          </a:prstGeom>
        </p:spPr>
        <p:txBody>
          <a:bodyPr wrap="none">
            <a:spAutoFit/>
          </a:bodyPr>
          <a:lstStyle/>
          <a:p>
            <a:r>
              <a:rPr lang="en-US" sz="2400" dirty="0"/>
              <a:t>secondary hard </a:t>
            </a:r>
            <a:r>
              <a:rPr lang="en-US" sz="2400" dirty="0" smtClean="0"/>
              <a:t>drive bay</a:t>
            </a:r>
            <a:endParaRPr lang="en-US" sz="2400" dirty="0"/>
          </a:p>
        </p:txBody>
      </p:sp>
      <p:sp>
        <p:nvSpPr>
          <p:cNvPr id="17" name="Rectangle 16"/>
          <p:cNvSpPr/>
          <p:nvPr/>
        </p:nvSpPr>
        <p:spPr>
          <a:xfrm>
            <a:off x="6245076" y="148892"/>
            <a:ext cx="1787669" cy="461665"/>
          </a:xfrm>
          <a:prstGeom prst="rect">
            <a:avLst/>
          </a:prstGeom>
        </p:spPr>
        <p:txBody>
          <a:bodyPr wrap="none">
            <a:spAutoFit/>
          </a:bodyPr>
          <a:lstStyle/>
          <a:p>
            <a:r>
              <a:rPr lang="en-US" sz="2400" dirty="0"/>
              <a:t>power supply</a:t>
            </a:r>
          </a:p>
        </p:txBody>
      </p:sp>
      <p:sp>
        <p:nvSpPr>
          <p:cNvPr id="18" name="Rectangle 17"/>
          <p:cNvSpPr/>
          <p:nvPr/>
        </p:nvSpPr>
        <p:spPr>
          <a:xfrm>
            <a:off x="7076242" y="3670745"/>
            <a:ext cx="1753906" cy="461665"/>
          </a:xfrm>
          <a:prstGeom prst="rect">
            <a:avLst/>
          </a:prstGeom>
        </p:spPr>
        <p:txBody>
          <a:bodyPr wrap="none">
            <a:spAutoFit/>
          </a:bodyPr>
          <a:lstStyle/>
          <a:p>
            <a:r>
              <a:rPr lang="en-US" sz="2400" dirty="0"/>
              <a:t>system board</a:t>
            </a:r>
          </a:p>
        </p:txBody>
      </p:sp>
      <p:sp>
        <p:nvSpPr>
          <p:cNvPr id="19" name="TextBox 18"/>
          <p:cNvSpPr txBox="1"/>
          <p:nvPr/>
        </p:nvSpPr>
        <p:spPr>
          <a:xfrm>
            <a:off x="6747527" y="2805276"/>
            <a:ext cx="2082621" cy="830997"/>
          </a:xfrm>
          <a:prstGeom prst="rect">
            <a:avLst/>
          </a:prstGeom>
          <a:noFill/>
        </p:spPr>
        <p:txBody>
          <a:bodyPr wrap="none" rtlCol="0">
            <a:spAutoFit/>
          </a:bodyPr>
          <a:lstStyle/>
          <a:p>
            <a:r>
              <a:rPr lang="en-US" sz="2400" dirty="0" smtClean="0"/>
              <a:t>Protective cover </a:t>
            </a:r>
          </a:p>
          <a:p>
            <a:r>
              <a:rPr lang="en-US" sz="2400" dirty="0" smtClean="0"/>
              <a:t>over processor</a:t>
            </a:r>
            <a:endParaRPr lang="en-US" sz="2400" dirty="0"/>
          </a:p>
        </p:txBody>
      </p:sp>
      <p:cxnSp>
        <p:nvCxnSpPr>
          <p:cNvPr id="21" name="Straight Arrow Connector 20"/>
          <p:cNvCxnSpPr>
            <a:stCxn id="17" idx="1"/>
          </p:cNvCxnSpPr>
          <p:nvPr/>
        </p:nvCxnSpPr>
        <p:spPr>
          <a:xfrm flipH="1">
            <a:off x="2862387" y="379725"/>
            <a:ext cx="3382689" cy="692497"/>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0" idx="1"/>
          </p:cNvCxnSpPr>
          <p:nvPr/>
        </p:nvCxnSpPr>
        <p:spPr>
          <a:xfrm rot="10800000" flipV="1">
            <a:off x="3601680" y="841390"/>
            <a:ext cx="2928367" cy="230832"/>
          </a:xfrm>
          <a:prstGeom prst="bentConnector3">
            <a:avLst/>
          </a:prstGeom>
          <a:ln>
            <a:solidFill>
              <a:srgbClr val="EEA62D"/>
            </a:solidFill>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13" idx="1"/>
          </p:cNvCxnSpPr>
          <p:nvPr/>
        </p:nvCxnSpPr>
        <p:spPr>
          <a:xfrm rot="10800000">
            <a:off x="3819676" y="1241525"/>
            <a:ext cx="2425400" cy="61531"/>
          </a:xfrm>
          <a:prstGeom prst="bentConnector3">
            <a:avLst/>
          </a:prstGeom>
          <a:ln>
            <a:solidFill>
              <a:srgbClr val="EEA62D"/>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4" idx="1"/>
          </p:cNvCxnSpPr>
          <p:nvPr/>
        </p:nvCxnSpPr>
        <p:spPr>
          <a:xfrm flipH="1" flipV="1">
            <a:off x="4179843" y="1668002"/>
            <a:ext cx="2491306" cy="96718"/>
          </a:xfrm>
          <a:prstGeom prst="straightConnector1">
            <a:avLst/>
          </a:prstGeom>
          <a:ln>
            <a:solidFill>
              <a:srgbClr val="EEA62D"/>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6" idx="1"/>
          </p:cNvCxnSpPr>
          <p:nvPr/>
        </p:nvCxnSpPr>
        <p:spPr>
          <a:xfrm flipH="1">
            <a:off x="5023395" y="2228420"/>
            <a:ext cx="975849" cy="197041"/>
          </a:xfrm>
          <a:prstGeom prst="straightConnector1">
            <a:avLst/>
          </a:prstGeom>
          <a:ln>
            <a:solidFill>
              <a:srgbClr val="EEA62D"/>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5" idx="1"/>
          </p:cNvCxnSpPr>
          <p:nvPr/>
        </p:nvCxnSpPr>
        <p:spPr>
          <a:xfrm flipH="1">
            <a:off x="4748530" y="2656294"/>
            <a:ext cx="1862432" cy="148982"/>
          </a:xfrm>
          <a:prstGeom prst="straightConnector1">
            <a:avLst/>
          </a:prstGeom>
          <a:ln>
            <a:solidFill>
              <a:srgbClr val="EEA62D"/>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19" idx="1"/>
          </p:cNvCxnSpPr>
          <p:nvPr/>
        </p:nvCxnSpPr>
        <p:spPr>
          <a:xfrm rot="10800000">
            <a:off x="2201619" y="2214479"/>
            <a:ext cx="4545909" cy="1006296"/>
          </a:xfrm>
          <a:prstGeom prst="bentConnector3">
            <a:avLst>
              <a:gd name="adj1" fmla="val 50000"/>
            </a:avLst>
          </a:prstGeom>
          <a:ln>
            <a:solidFill>
              <a:srgbClr val="EEA62D"/>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 idx="1"/>
          </p:cNvCxnSpPr>
          <p:nvPr/>
        </p:nvCxnSpPr>
        <p:spPr>
          <a:xfrm flipH="1">
            <a:off x="4049059" y="3901578"/>
            <a:ext cx="3027183" cy="356657"/>
          </a:xfrm>
          <a:prstGeom prst="line">
            <a:avLst/>
          </a:prstGeom>
          <a:ln>
            <a:solidFill>
              <a:srgbClr val="EEA62D"/>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3092825" y="3989294"/>
            <a:ext cx="956234" cy="268941"/>
          </a:xfrm>
          <a:prstGeom prst="straightConnector1">
            <a:avLst/>
          </a:prstGeom>
          <a:ln>
            <a:solidFill>
              <a:srgbClr val="EEA62D"/>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049059" y="3780118"/>
            <a:ext cx="699471" cy="478117"/>
          </a:xfrm>
          <a:prstGeom prst="straightConnector1">
            <a:avLst/>
          </a:prstGeom>
          <a:ln>
            <a:solidFill>
              <a:srgbClr val="EEA62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4390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432" y="2378580"/>
            <a:ext cx="3566160" cy="1162050"/>
          </a:xfrm>
        </p:spPr>
        <p:txBody>
          <a:bodyPr/>
          <a:lstStyle/>
          <a:p>
            <a:r>
              <a:rPr lang="en-US" dirty="0" smtClean="0"/>
              <a:t>Unplug power</a:t>
            </a:r>
            <a:endParaRPr lang="en-US" dirty="0"/>
          </a:p>
        </p:txBody>
      </p:sp>
      <p:sp>
        <p:nvSpPr>
          <p:cNvPr id="5" name="Text Placeholder 4"/>
          <p:cNvSpPr>
            <a:spLocks noGrp="1"/>
          </p:cNvSpPr>
          <p:nvPr>
            <p:ph type="body" sz="half" idx="2"/>
          </p:nvPr>
        </p:nvSpPr>
        <p:spPr>
          <a:xfrm rot="273522">
            <a:off x="365736" y="2716156"/>
            <a:ext cx="3566160" cy="686395"/>
          </a:xfrm>
        </p:spPr>
        <p:txBody>
          <a:bodyPr/>
          <a:lstStyle/>
          <a:p>
            <a:r>
              <a:rPr lang="en-US" dirty="0" smtClean="0"/>
              <a:t>P-9 cord to the CD drive </a:t>
            </a:r>
          </a:p>
          <a:p>
            <a:endParaRPr lang="en-US" dirty="0"/>
          </a:p>
        </p:txBody>
      </p:sp>
      <p:sp>
        <p:nvSpPr>
          <p:cNvPr id="9" name="Text Placeholder 4"/>
          <p:cNvSpPr txBox="1">
            <a:spLocks/>
          </p:cNvSpPr>
          <p:nvPr/>
        </p:nvSpPr>
        <p:spPr>
          <a:xfrm rot="21241096">
            <a:off x="737696" y="6018739"/>
            <a:ext cx="3566160" cy="686395"/>
          </a:xfrm>
          <a:prstGeom prst="rect">
            <a:avLst/>
          </a:prstGeom>
        </p:spPr>
        <p:txBody>
          <a:bodyPr vert="horz" lIns="91440" tIns="45720" rIns="91440" bIns="45720" rtlCol="0">
            <a:normAutofit/>
          </a:bodyPr>
          <a:lstStyle>
            <a:lvl1pPr marL="0" indent="0" algn="l" defTabSz="914400" rtl="0" eaLnBrk="1" latinLnBrk="0" hangingPunct="1">
              <a:spcBef>
                <a:spcPts val="600"/>
              </a:spcBef>
              <a:buSzPct val="90000"/>
              <a:buFontTx/>
              <a:buNone/>
              <a:defRPr sz="2000" kern="1200">
                <a:solidFill>
                  <a:schemeClr val="tx1"/>
                </a:solidFill>
                <a:latin typeface="+mn-lt"/>
                <a:ea typeface="+mn-ea"/>
                <a:cs typeface="+mn-cs"/>
              </a:defRPr>
            </a:lvl1pPr>
            <a:lvl2pPr marL="457200" indent="0" algn="l" defTabSz="914400" rtl="0" eaLnBrk="1" latinLnBrk="0" hangingPunct="1">
              <a:spcBef>
                <a:spcPts val="600"/>
              </a:spcBef>
              <a:buSzPct val="90000"/>
              <a:buFontTx/>
              <a:buNone/>
              <a:defRPr sz="1200" kern="1200">
                <a:solidFill>
                  <a:schemeClr val="tx1"/>
                </a:solidFill>
                <a:latin typeface="+mn-lt"/>
                <a:ea typeface="+mn-ea"/>
                <a:cs typeface="+mn-cs"/>
              </a:defRPr>
            </a:lvl2pPr>
            <a:lvl3pPr marL="914400" indent="0" algn="l" defTabSz="914400" rtl="0" eaLnBrk="1" latinLnBrk="0" hangingPunct="1">
              <a:spcBef>
                <a:spcPts val="600"/>
              </a:spcBef>
              <a:buSzPct val="90000"/>
              <a:buFontTx/>
              <a:buNone/>
              <a:defRPr sz="1000" kern="1200">
                <a:solidFill>
                  <a:schemeClr val="tx1"/>
                </a:solidFill>
                <a:latin typeface="+mn-lt"/>
                <a:ea typeface="+mn-ea"/>
                <a:cs typeface="+mn-cs"/>
              </a:defRPr>
            </a:lvl3pPr>
            <a:lvl4pPr marL="1371600" indent="0" algn="l" defTabSz="914400" rtl="0" eaLnBrk="1" latinLnBrk="0" hangingPunct="1">
              <a:spcBef>
                <a:spcPts val="600"/>
              </a:spcBef>
              <a:buSzPct val="90000"/>
              <a:buFontTx/>
              <a:buNone/>
              <a:defRPr sz="900" kern="1200">
                <a:solidFill>
                  <a:schemeClr val="tx1"/>
                </a:solidFill>
                <a:latin typeface="+mn-lt"/>
                <a:ea typeface="+mn-ea"/>
                <a:cs typeface="+mn-cs"/>
              </a:defRPr>
            </a:lvl4pPr>
            <a:lvl5pPr marL="1828800" indent="0" algn="l" defTabSz="914400" rtl="0" eaLnBrk="1" latinLnBrk="0" hangingPunct="1">
              <a:spcBef>
                <a:spcPts val="600"/>
              </a:spcBef>
              <a:buSzPct val="90000"/>
              <a:buFontTx/>
              <a:buNone/>
              <a:defRPr sz="900" kern="1200">
                <a:solidFill>
                  <a:schemeClr val="tx1"/>
                </a:solidFill>
                <a:latin typeface="+mn-lt"/>
                <a:ea typeface="+mn-ea"/>
                <a:cs typeface="+mn-cs"/>
              </a:defRPr>
            </a:lvl5pPr>
            <a:lvl6pPr marL="2286000" indent="0" algn="l" defTabSz="914400" rtl="0" eaLnBrk="1" latinLnBrk="0" hangingPunct="1">
              <a:spcBef>
                <a:spcPct val="20000"/>
              </a:spcBef>
              <a:buSzPct val="90000"/>
              <a:buFontTx/>
              <a:buNone/>
              <a:defRPr lang="en-US" sz="900" kern="1200">
                <a:solidFill>
                  <a:schemeClr val="tx1"/>
                </a:solidFill>
                <a:latin typeface="+mn-lt"/>
                <a:ea typeface="+mn-ea"/>
                <a:cs typeface="+mn-cs"/>
              </a:defRPr>
            </a:lvl6pPr>
            <a:lvl7pPr marL="2743200" indent="0" algn="l" defTabSz="914400" rtl="0" eaLnBrk="1" latinLnBrk="0" hangingPunct="1">
              <a:spcBef>
                <a:spcPct val="20000"/>
              </a:spcBef>
              <a:buSzPct val="90000"/>
              <a:buFontTx/>
              <a:buNone/>
              <a:defRPr lang="en-US" sz="900" kern="1200">
                <a:solidFill>
                  <a:schemeClr val="tx1"/>
                </a:solidFill>
                <a:latin typeface="+mn-lt"/>
                <a:ea typeface="+mn-ea"/>
                <a:cs typeface="+mn-cs"/>
              </a:defRPr>
            </a:lvl7pPr>
            <a:lvl8pPr marL="3200400" indent="0" algn="l" defTabSz="914400" rtl="0" eaLnBrk="1" latinLnBrk="0" hangingPunct="1">
              <a:spcBef>
                <a:spcPct val="20000"/>
              </a:spcBef>
              <a:buSzPct val="90000"/>
              <a:buFontTx/>
              <a:buNone/>
              <a:defRPr lang="en-US" sz="900" kern="1200">
                <a:solidFill>
                  <a:schemeClr val="tx1"/>
                </a:solidFill>
                <a:latin typeface="+mn-lt"/>
                <a:ea typeface="+mn-ea"/>
                <a:cs typeface="+mn-cs"/>
              </a:defRPr>
            </a:lvl8pPr>
            <a:lvl9pPr marL="3657600" indent="0" algn="l" defTabSz="914400" rtl="0" eaLnBrk="1" latinLnBrk="0" hangingPunct="1">
              <a:spcBef>
                <a:spcPct val="20000"/>
              </a:spcBef>
              <a:buSzPct val="90000"/>
              <a:buFontTx/>
              <a:buNone/>
              <a:defRPr lang="en-US" sz="900" kern="1200">
                <a:solidFill>
                  <a:schemeClr val="tx1"/>
                </a:solidFill>
                <a:latin typeface="+mn-lt"/>
                <a:ea typeface="+mn-ea"/>
                <a:cs typeface="+mn-cs"/>
              </a:defRPr>
            </a:lvl9pPr>
          </a:lstStyle>
          <a:p>
            <a:r>
              <a:rPr lang="en-US" dirty="0" smtClean="0"/>
              <a:t>P-3 cord to the hard drive </a:t>
            </a:r>
          </a:p>
          <a:p>
            <a:endParaRPr lang="en-US" dirty="0"/>
          </a:p>
        </p:txBody>
      </p:sp>
      <p:sp>
        <p:nvSpPr>
          <p:cNvPr id="14" name="TextBox 13"/>
          <p:cNvSpPr txBox="1"/>
          <p:nvPr/>
        </p:nvSpPr>
        <p:spPr>
          <a:xfrm>
            <a:off x="3845154" y="587913"/>
            <a:ext cx="246937" cy="369332"/>
          </a:xfrm>
          <a:prstGeom prst="rect">
            <a:avLst/>
          </a:prstGeom>
          <a:noFill/>
        </p:spPr>
        <p:txBody>
          <a:bodyPr wrap="square" rtlCol="0">
            <a:spAutoFit/>
          </a:bodyPr>
          <a:lstStyle/>
          <a:p>
            <a:r>
              <a:rPr lang="en-US" dirty="0" smtClean="0"/>
              <a:t>1</a:t>
            </a:r>
            <a:endParaRPr lang="en-US" dirty="0"/>
          </a:p>
        </p:txBody>
      </p:sp>
      <p:sp>
        <p:nvSpPr>
          <p:cNvPr id="15" name="TextBox 14"/>
          <p:cNvSpPr txBox="1"/>
          <p:nvPr/>
        </p:nvSpPr>
        <p:spPr>
          <a:xfrm>
            <a:off x="3809878" y="3543186"/>
            <a:ext cx="246937" cy="369332"/>
          </a:xfrm>
          <a:prstGeom prst="rect">
            <a:avLst/>
          </a:prstGeom>
          <a:noFill/>
        </p:spPr>
        <p:txBody>
          <a:bodyPr wrap="square" rtlCol="0">
            <a:spAutoFit/>
          </a:bodyPr>
          <a:lstStyle/>
          <a:p>
            <a:r>
              <a:rPr lang="en-US" dirty="0" smtClean="0"/>
              <a:t>2</a:t>
            </a:r>
            <a:endParaRPr lang="en-US" dirty="0"/>
          </a:p>
        </p:txBody>
      </p:sp>
      <p:pic>
        <p:nvPicPr>
          <p:cNvPr id="3" name="Picture 2" descr="Screen Shot 2013-02-12 at 2.09.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47" y="494334"/>
            <a:ext cx="1701800" cy="1257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Screen Shot 2013-02-12 at 2.09.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3587">
            <a:off x="1996591" y="1112735"/>
            <a:ext cx="2095500" cy="158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creen Shot 2013-02-12 at 2.10.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55371">
            <a:off x="663375" y="3912518"/>
            <a:ext cx="1701800" cy="119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creen Shot 2013-02-12 at 2.10.5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175" y="3912518"/>
            <a:ext cx="1479979" cy="2082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79544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432" y="2378580"/>
            <a:ext cx="3566160" cy="1162050"/>
          </a:xfrm>
        </p:spPr>
        <p:txBody>
          <a:bodyPr/>
          <a:lstStyle/>
          <a:p>
            <a:r>
              <a:rPr lang="en-US" dirty="0" smtClean="0"/>
              <a:t>Unplug power</a:t>
            </a:r>
            <a:endParaRPr lang="en-US" dirty="0"/>
          </a:p>
        </p:txBody>
      </p:sp>
      <p:sp>
        <p:nvSpPr>
          <p:cNvPr id="5" name="Text Placeholder 4"/>
          <p:cNvSpPr>
            <a:spLocks noGrp="1"/>
          </p:cNvSpPr>
          <p:nvPr>
            <p:ph type="body" sz="half" idx="2"/>
          </p:nvPr>
        </p:nvSpPr>
        <p:spPr>
          <a:xfrm rot="273522">
            <a:off x="365736" y="2716156"/>
            <a:ext cx="3566160" cy="686395"/>
          </a:xfrm>
        </p:spPr>
        <p:txBody>
          <a:bodyPr/>
          <a:lstStyle/>
          <a:p>
            <a:r>
              <a:rPr lang="en-US" dirty="0" smtClean="0"/>
              <a:t>P-7 cord to the floppy drive </a:t>
            </a:r>
          </a:p>
          <a:p>
            <a:endParaRPr lang="en-US" dirty="0"/>
          </a:p>
        </p:txBody>
      </p:sp>
      <p:sp>
        <p:nvSpPr>
          <p:cNvPr id="9" name="Text Placeholder 4"/>
          <p:cNvSpPr txBox="1">
            <a:spLocks/>
          </p:cNvSpPr>
          <p:nvPr/>
        </p:nvSpPr>
        <p:spPr>
          <a:xfrm rot="21241096">
            <a:off x="737696" y="6018739"/>
            <a:ext cx="3566160" cy="686395"/>
          </a:xfrm>
          <a:prstGeom prst="rect">
            <a:avLst/>
          </a:prstGeom>
        </p:spPr>
        <p:txBody>
          <a:bodyPr vert="horz" lIns="91440" tIns="45720" rIns="91440" bIns="45720" rtlCol="0">
            <a:normAutofit/>
          </a:bodyPr>
          <a:lstStyle>
            <a:lvl1pPr marL="0" indent="0" algn="l" defTabSz="914400" rtl="0" eaLnBrk="1" latinLnBrk="0" hangingPunct="1">
              <a:spcBef>
                <a:spcPts val="600"/>
              </a:spcBef>
              <a:buSzPct val="90000"/>
              <a:buFontTx/>
              <a:buNone/>
              <a:defRPr sz="2000" kern="1200">
                <a:solidFill>
                  <a:schemeClr val="tx1"/>
                </a:solidFill>
                <a:latin typeface="+mn-lt"/>
                <a:ea typeface="+mn-ea"/>
                <a:cs typeface="+mn-cs"/>
              </a:defRPr>
            </a:lvl1pPr>
            <a:lvl2pPr marL="457200" indent="0" algn="l" defTabSz="914400" rtl="0" eaLnBrk="1" latinLnBrk="0" hangingPunct="1">
              <a:spcBef>
                <a:spcPts val="600"/>
              </a:spcBef>
              <a:buSzPct val="90000"/>
              <a:buFontTx/>
              <a:buNone/>
              <a:defRPr sz="1200" kern="1200">
                <a:solidFill>
                  <a:schemeClr val="tx1"/>
                </a:solidFill>
                <a:latin typeface="+mn-lt"/>
                <a:ea typeface="+mn-ea"/>
                <a:cs typeface="+mn-cs"/>
              </a:defRPr>
            </a:lvl2pPr>
            <a:lvl3pPr marL="914400" indent="0" algn="l" defTabSz="914400" rtl="0" eaLnBrk="1" latinLnBrk="0" hangingPunct="1">
              <a:spcBef>
                <a:spcPts val="600"/>
              </a:spcBef>
              <a:buSzPct val="90000"/>
              <a:buFontTx/>
              <a:buNone/>
              <a:defRPr sz="1000" kern="1200">
                <a:solidFill>
                  <a:schemeClr val="tx1"/>
                </a:solidFill>
                <a:latin typeface="+mn-lt"/>
                <a:ea typeface="+mn-ea"/>
                <a:cs typeface="+mn-cs"/>
              </a:defRPr>
            </a:lvl3pPr>
            <a:lvl4pPr marL="1371600" indent="0" algn="l" defTabSz="914400" rtl="0" eaLnBrk="1" latinLnBrk="0" hangingPunct="1">
              <a:spcBef>
                <a:spcPts val="600"/>
              </a:spcBef>
              <a:buSzPct val="90000"/>
              <a:buFontTx/>
              <a:buNone/>
              <a:defRPr sz="900" kern="1200">
                <a:solidFill>
                  <a:schemeClr val="tx1"/>
                </a:solidFill>
                <a:latin typeface="+mn-lt"/>
                <a:ea typeface="+mn-ea"/>
                <a:cs typeface="+mn-cs"/>
              </a:defRPr>
            </a:lvl4pPr>
            <a:lvl5pPr marL="1828800" indent="0" algn="l" defTabSz="914400" rtl="0" eaLnBrk="1" latinLnBrk="0" hangingPunct="1">
              <a:spcBef>
                <a:spcPts val="600"/>
              </a:spcBef>
              <a:buSzPct val="90000"/>
              <a:buFontTx/>
              <a:buNone/>
              <a:defRPr sz="900" kern="1200">
                <a:solidFill>
                  <a:schemeClr val="tx1"/>
                </a:solidFill>
                <a:latin typeface="+mn-lt"/>
                <a:ea typeface="+mn-ea"/>
                <a:cs typeface="+mn-cs"/>
              </a:defRPr>
            </a:lvl5pPr>
            <a:lvl6pPr marL="2286000" indent="0" algn="l" defTabSz="914400" rtl="0" eaLnBrk="1" latinLnBrk="0" hangingPunct="1">
              <a:spcBef>
                <a:spcPct val="20000"/>
              </a:spcBef>
              <a:buSzPct val="90000"/>
              <a:buFontTx/>
              <a:buNone/>
              <a:defRPr lang="en-US" sz="900" kern="1200">
                <a:solidFill>
                  <a:schemeClr val="tx1"/>
                </a:solidFill>
                <a:latin typeface="+mn-lt"/>
                <a:ea typeface="+mn-ea"/>
                <a:cs typeface="+mn-cs"/>
              </a:defRPr>
            </a:lvl6pPr>
            <a:lvl7pPr marL="2743200" indent="0" algn="l" defTabSz="914400" rtl="0" eaLnBrk="1" latinLnBrk="0" hangingPunct="1">
              <a:spcBef>
                <a:spcPct val="20000"/>
              </a:spcBef>
              <a:buSzPct val="90000"/>
              <a:buFontTx/>
              <a:buNone/>
              <a:defRPr lang="en-US" sz="900" kern="1200">
                <a:solidFill>
                  <a:schemeClr val="tx1"/>
                </a:solidFill>
                <a:latin typeface="+mn-lt"/>
                <a:ea typeface="+mn-ea"/>
                <a:cs typeface="+mn-cs"/>
              </a:defRPr>
            </a:lvl7pPr>
            <a:lvl8pPr marL="3200400" indent="0" algn="l" defTabSz="914400" rtl="0" eaLnBrk="1" latinLnBrk="0" hangingPunct="1">
              <a:spcBef>
                <a:spcPct val="20000"/>
              </a:spcBef>
              <a:buSzPct val="90000"/>
              <a:buFontTx/>
              <a:buNone/>
              <a:defRPr lang="en-US" sz="900" kern="1200">
                <a:solidFill>
                  <a:schemeClr val="tx1"/>
                </a:solidFill>
                <a:latin typeface="+mn-lt"/>
                <a:ea typeface="+mn-ea"/>
                <a:cs typeface="+mn-cs"/>
              </a:defRPr>
            </a:lvl8pPr>
            <a:lvl9pPr marL="3657600" indent="0" algn="l" defTabSz="914400" rtl="0" eaLnBrk="1" latinLnBrk="0" hangingPunct="1">
              <a:spcBef>
                <a:spcPct val="20000"/>
              </a:spcBef>
              <a:buSzPct val="90000"/>
              <a:buFontTx/>
              <a:buNone/>
              <a:defRPr lang="en-US" sz="900" kern="1200">
                <a:solidFill>
                  <a:schemeClr val="tx1"/>
                </a:solidFill>
                <a:latin typeface="+mn-lt"/>
                <a:ea typeface="+mn-ea"/>
                <a:cs typeface="+mn-cs"/>
              </a:defRPr>
            </a:lvl9pPr>
          </a:lstStyle>
          <a:p>
            <a:r>
              <a:rPr lang="en-US" dirty="0" smtClean="0"/>
              <a:t>P-1 cord to the motherboard</a:t>
            </a:r>
          </a:p>
          <a:p>
            <a:endParaRPr lang="en-US" dirty="0"/>
          </a:p>
        </p:txBody>
      </p:sp>
      <p:sp>
        <p:nvSpPr>
          <p:cNvPr id="14" name="TextBox 13"/>
          <p:cNvSpPr txBox="1"/>
          <p:nvPr/>
        </p:nvSpPr>
        <p:spPr>
          <a:xfrm>
            <a:off x="3830064" y="403247"/>
            <a:ext cx="246937" cy="369332"/>
          </a:xfrm>
          <a:prstGeom prst="rect">
            <a:avLst/>
          </a:prstGeom>
          <a:noFill/>
        </p:spPr>
        <p:txBody>
          <a:bodyPr wrap="square" rtlCol="0">
            <a:spAutoFit/>
          </a:bodyPr>
          <a:lstStyle/>
          <a:p>
            <a:r>
              <a:rPr lang="en-US" dirty="0" smtClean="0"/>
              <a:t>3</a:t>
            </a:r>
            <a:endParaRPr lang="en-US" dirty="0"/>
          </a:p>
        </p:txBody>
      </p:sp>
      <p:sp>
        <p:nvSpPr>
          <p:cNvPr id="15" name="TextBox 14"/>
          <p:cNvSpPr txBox="1"/>
          <p:nvPr/>
        </p:nvSpPr>
        <p:spPr>
          <a:xfrm>
            <a:off x="3756180" y="3372746"/>
            <a:ext cx="246937" cy="369332"/>
          </a:xfrm>
          <a:prstGeom prst="rect">
            <a:avLst/>
          </a:prstGeom>
          <a:noFill/>
        </p:spPr>
        <p:txBody>
          <a:bodyPr wrap="square" rtlCol="0">
            <a:spAutoFit/>
          </a:bodyPr>
          <a:lstStyle/>
          <a:p>
            <a:r>
              <a:rPr lang="en-US" dirty="0" smtClean="0"/>
              <a:t>4</a:t>
            </a:r>
            <a:endParaRPr lang="en-US" dirty="0"/>
          </a:p>
        </p:txBody>
      </p:sp>
      <p:pic>
        <p:nvPicPr>
          <p:cNvPr id="4" name="Picture 3" descr="Screen Shot 2013-02-12 at 2.11.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00" y="486280"/>
            <a:ext cx="1371600" cy="189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creen Shot 2013-02-12 at 2.12.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4605">
            <a:off x="2240284" y="744289"/>
            <a:ext cx="1574800" cy="212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Screen Shot 2013-02-12 at 2.13.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2934">
            <a:off x="935715" y="3891827"/>
            <a:ext cx="1295666" cy="1849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Screen Shot 2013-02-12 at 2.13.2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5167" y="3742078"/>
            <a:ext cx="1678364" cy="2264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29999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74</TotalTime>
  <Words>779</Words>
  <Application>Microsoft Macintosh PowerPoint</Application>
  <PresentationFormat>On-screen Show (4:3)</PresentationFormat>
  <Paragraphs>134</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Inkwell</vt:lpstr>
      <vt:lpstr>Inside a Clunker Computer</vt:lpstr>
      <vt:lpstr>Model:</vt:lpstr>
      <vt:lpstr>Back of Unit</vt:lpstr>
      <vt:lpstr>Back of Unit</vt:lpstr>
      <vt:lpstr>Opening the Case</vt:lpstr>
      <vt:lpstr>PowerPoint Presentation</vt:lpstr>
      <vt:lpstr>Insides of the Computer</vt:lpstr>
      <vt:lpstr>Unplug power</vt:lpstr>
      <vt:lpstr>Unplug power</vt:lpstr>
      <vt:lpstr>Unplug power</vt:lpstr>
      <vt:lpstr>Unplug power</vt:lpstr>
      <vt:lpstr>Unplug power</vt:lpstr>
      <vt:lpstr>Unplug Data Cables</vt:lpstr>
      <vt:lpstr>Remove Fan</vt:lpstr>
      <vt:lpstr>Remove Hard Drive</vt:lpstr>
      <vt:lpstr>Front Panel Drives…</vt:lpstr>
      <vt:lpstr>Removing CD Drive</vt:lpstr>
      <vt:lpstr>Removing Floppy  Drive</vt:lpstr>
      <vt:lpstr>The Motherboard (Mobo)</vt:lpstr>
      <vt:lpstr>More Mobo</vt:lpstr>
      <vt:lpstr>More Mobo</vt:lpstr>
      <vt:lpstr>CPU, CPU, Where are you?</vt:lpstr>
      <vt:lpstr>Putting it all back together!</vt:lpstr>
      <vt:lpstr>Putting it all back together!</vt:lpstr>
      <vt:lpstr>Done! That was Fun!</vt:lpstr>
    </vt:vector>
  </TitlesOfParts>
  <Company>St. Helena's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a Clunker Computer</dc:title>
  <dc:creator>Andrea Slaven</dc:creator>
  <cp:lastModifiedBy>Andrea Slaven</cp:lastModifiedBy>
  <cp:revision>8</cp:revision>
  <dcterms:created xsi:type="dcterms:W3CDTF">2013-02-12T18:55:01Z</dcterms:created>
  <dcterms:modified xsi:type="dcterms:W3CDTF">2013-12-12T04:30:58Z</dcterms:modified>
</cp:coreProperties>
</file>