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364" r:id="rId4"/>
    <p:sldId id="341" r:id="rId5"/>
    <p:sldId id="342" r:id="rId6"/>
    <p:sldId id="343" r:id="rId7"/>
    <p:sldId id="344" r:id="rId8"/>
    <p:sldId id="362" r:id="rId9"/>
    <p:sldId id="345" r:id="rId10"/>
    <p:sldId id="257" r:id="rId11"/>
    <p:sldId id="258" r:id="rId12"/>
    <p:sldId id="261" r:id="rId13"/>
    <p:sldId id="346" r:id="rId14"/>
    <p:sldId id="347" r:id="rId15"/>
    <p:sldId id="348" r:id="rId16"/>
    <p:sldId id="349" r:id="rId17"/>
    <p:sldId id="350" r:id="rId18"/>
    <p:sldId id="351" r:id="rId19"/>
    <p:sldId id="352" r:id="rId20"/>
    <p:sldId id="353" r:id="rId21"/>
    <p:sldId id="354" r:id="rId22"/>
    <p:sldId id="363" r:id="rId23"/>
    <p:sldId id="355" r:id="rId24"/>
    <p:sldId id="367" r:id="rId25"/>
    <p:sldId id="368" r:id="rId26"/>
    <p:sldId id="357" r:id="rId27"/>
    <p:sldId id="358" r:id="rId28"/>
    <p:sldId id="359" r:id="rId29"/>
    <p:sldId id="360" r:id="rId30"/>
    <p:sldId id="267" r:id="rId31"/>
    <p:sldId id="296" r:id="rId32"/>
    <p:sldId id="298" r:id="rId33"/>
    <p:sldId id="299" r:id="rId34"/>
    <p:sldId id="300" r:id="rId35"/>
    <p:sldId id="301" r:id="rId36"/>
    <p:sldId id="302" r:id="rId37"/>
    <p:sldId id="303" r:id="rId38"/>
    <p:sldId id="304" r:id="rId39"/>
    <p:sldId id="305" r:id="rId40"/>
    <p:sldId id="306" r:id="rId41"/>
    <p:sldId id="330" r:id="rId42"/>
    <p:sldId id="332" r:id="rId43"/>
    <p:sldId id="333" r:id="rId44"/>
    <p:sldId id="334" r:id="rId45"/>
    <p:sldId id="335" r:id="rId46"/>
    <p:sldId id="336" r:id="rId47"/>
    <p:sldId id="337" r:id="rId48"/>
    <p:sldId id="338" r:id="rId49"/>
    <p:sldId id="307" r:id="rId50"/>
    <p:sldId id="309" r:id="rId51"/>
    <p:sldId id="310" r:id="rId52"/>
    <p:sldId id="311" r:id="rId53"/>
    <p:sldId id="312" r:id="rId54"/>
    <p:sldId id="313" r:id="rId55"/>
    <p:sldId id="314" r:id="rId56"/>
    <p:sldId id="315" r:id="rId57"/>
    <p:sldId id="316" r:id="rId58"/>
    <p:sldId id="317" r:id="rId59"/>
    <p:sldId id="318" r:id="rId60"/>
    <p:sldId id="365" r:id="rId61"/>
    <p:sldId id="291" r:id="rId62"/>
    <p:sldId id="292" r:id="rId63"/>
    <p:sldId id="293" r:id="rId64"/>
    <p:sldId id="294" r:id="rId65"/>
    <p:sldId id="295" r:id="rId66"/>
    <p:sldId id="262" r:id="rId67"/>
    <p:sldId id="339"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7" autoAdjust="0"/>
    <p:restoredTop sz="94660"/>
  </p:normalViewPr>
  <p:slideViewPr>
    <p:cSldViewPr snapToGrid="0" snapToObjects="1">
      <p:cViewPr>
        <p:scale>
          <a:sx n="60" d="100"/>
          <a:sy n="60" d="100"/>
        </p:scale>
        <p:origin x="-2000" y="-9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9B13A17E-D4E8-A94F-AE04-E4F416FBE0DB}" type="datetimeFigureOut">
              <a:rPr lang="en-US" smtClean="0"/>
              <a:pPr/>
              <a:t>12/11/13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7B6FFF7B-3A57-134A-812E-4C4229C173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B13A17E-D4E8-A94F-AE04-E4F416FBE0DB}" type="datetimeFigureOut">
              <a:rPr lang="en-US" smtClean="0"/>
              <a:pPr/>
              <a:t>12/11/13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3A17E-D4E8-A94F-AE04-E4F416FBE0DB}" type="datetimeFigureOut">
              <a:rPr lang="en-US" smtClean="0"/>
              <a:pPr/>
              <a:t>12/11/13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13A17E-D4E8-A94F-AE04-E4F416FBE0DB}"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13A17E-D4E8-A94F-AE04-E4F416FBE0DB}"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13A17E-D4E8-A94F-AE04-E4F416FBE0DB}"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9B13A17E-D4E8-A94F-AE04-E4F416FBE0DB}" type="datetimeFigureOut">
              <a:rPr lang="en-US" smtClean="0"/>
              <a:pPr/>
              <a:t>12/11/13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7B6FFF7B-3A57-134A-812E-4C4229C173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9B13A17E-D4E8-A94F-AE04-E4F416FBE0DB}"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FF7B-3A57-134A-812E-4C4229C173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3A17E-D4E8-A94F-AE04-E4F416FBE0DB}"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FF7B-3A57-134A-812E-4C4229C173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B13A17E-D4E8-A94F-AE04-E4F416FBE0DB}" type="datetimeFigureOut">
              <a:rPr lang="en-US" smtClean="0"/>
              <a:pPr/>
              <a:t>12/11/13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FFF7B-3A57-134A-812E-4C4229C17352}"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13A17E-D4E8-A94F-AE04-E4F416FBE0DB}"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FF7B-3A57-134A-812E-4C4229C17352}"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9B13A17E-D4E8-A94F-AE04-E4F416FBE0DB}" type="datetimeFigureOut">
              <a:rPr lang="en-US" smtClean="0"/>
              <a:pPr/>
              <a:t>12/11/13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B6FFF7B-3A57-134A-812E-4C4229C173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brother-usa.com/virdata/content/en-US/Printers/WarrantyDocuments/WarrantyStatements/DCPFaxMFCPrinter_1YR_ExchangeWarranty_06052012.pdf" TargetMode="External"/><Relationship Id="rId3" Type="http://schemas.openxmlformats.org/officeDocument/2006/relationships/slide" Target="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ther-usa.com/virdata/content/en-US/MFC/WarrantyDocuments/WarrantyStatements/ColorLaser_1YearOnSite_Warranty_06052012.pdf" TargetMode="External"/><Relationship Id="rId3" Type="http://schemas.openxmlformats.org/officeDocument/2006/relationships/slide" Target="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22.xml"/><Relationship Id="rId5" Type="http://schemas.openxmlformats.org/officeDocument/2006/relationships/slide" Target="slide30.xml"/><Relationship Id="rId6" Type="http://schemas.openxmlformats.org/officeDocument/2006/relationships/slide" Target="slide66.xml"/><Relationship Id="rId7" Type="http://schemas.openxmlformats.org/officeDocument/2006/relationships/slide" Target="slide67.xml"/><Relationship Id="rId1" Type="http://schemas.openxmlformats.org/officeDocument/2006/relationships/slideLayout" Target="../slideLayouts/slideLayout2.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ffice.xerox.com/multifunction-printer/multifunction-over-30ppm/workcentre-5135-5150/enus.html" TargetMode="External"/><Relationship Id="rId4"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hyperlink" Target="http://www.office.xerox.com/services/warranty/wc5135_5150.pdf"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4" Type="http://schemas.openxmlformats.org/officeDocument/2006/relationships/slide" Target="slide27.xml"/><Relationship Id="rId5" Type="http://schemas.openxmlformats.org/officeDocument/2006/relationships/slide" Target="slide28.xml"/><Relationship Id="rId6" Type="http://schemas.openxmlformats.org/officeDocument/2006/relationships/slide" Target="slide29.xml"/><Relationship Id="rId7"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slide" Target="slide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 Target="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slide" Target="slide22.xml"/><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slide" Target="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 Id="rId3" Type="http://schemas.openxmlformats.org/officeDocument/2006/relationships/slide" Target="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 Id="rId3" Type="http://schemas.openxmlformats.org/officeDocument/2006/relationships/slide" Target="slide2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6.xml"/><Relationship Id="rId5" Type="http://schemas.openxmlformats.org/officeDocument/2006/relationships/slide" Target="slide7.xml"/><Relationship Id="rId6"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slide" Target="slide49.xml"/><Relationship Id="rId5" Type="http://schemas.openxmlformats.org/officeDocument/2006/relationships/slide" Target="slide60.xml"/><Relationship Id="rId6"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slide" Target="slide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slide" Target="slide30.xml"/><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 Id="rId3" Type="http://schemas.microsoft.com/office/2007/relationships/hdphoto" Target="../media/hdphoto5.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slide" Target="slide30.xml"/><Relationship Id="rId1" Type="http://schemas.openxmlformats.org/officeDocument/2006/relationships/slideLayout" Target="../slideLayouts/slideLayout12.xml"/><Relationship Id="rId2"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0.png"/><Relationship Id="rId3"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 Id="rId3"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slide" Target="slide30.xml"/><Relationship Id="rId1" Type="http://schemas.openxmlformats.org/officeDocument/2006/relationships/slideLayout" Target="../slideLayouts/slideLayout12.xml"/><Relationship Id="rId2" Type="http://schemas.openxmlformats.org/officeDocument/2006/relationships/image" Target="../media/image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 Id="rId3" Type="http://schemas.microsoft.com/office/2007/relationships/hdphoto" Target="../media/hdphoto6.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slide" Target="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7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slide" Target="slide30.xml"/><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slide" Target="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 Id="rId3" Type="http://schemas.openxmlformats.org/officeDocument/2006/relationships/slide" Target="slide30.xml"/></Relationships>
</file>

<file path=ppt/slides/_rels/slide66.xml.rels><?xml version="1.0" encoding="UTF-8" standalone="yes"?>
<Relationships xmlns="http://schemas.openxmlformats.org/package/2006/relationships"><Relationship Id="rId3" Type="http://schemas.openxmlformats.org/officeDocument/2006/relationships/hyperlink" Target="http://www.brother-usa.com/environment/tonerinkdisposal.aspx" TargetMode="External"/><Relationship Id="rId4" Type="http://schemas.openxmlformats.org/officeDocument/2006/relationships/image" Target="../media/image83.png"/><Relationship Id="rId5" Type="http://schemas.openxmlformats.org/officeDocument/2006/relationships/slide" Target="slide2.xml"/><Relationship Id="rId1" Type="http://schemas.openxmlformats.org/officeDocument/2006/relationships/slideLayout" Target="../slideLayouts/slideLayout13.xml"/><Relationship Id="rId2" Type="http://schemas.openxmlformats.org/officeDocument/2006/relationships/hyperlink" Target="http://us.simsrecycling.com/Consumer/State-Legislation/New-York"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slide" Target="slide16.xml"/><Relationship Id="rId5" Type="http://schemas.openxmlformats.org/officeDocument/2006/relationships/slide" Target="slide19.xml"/><Relationship Id="rId6"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772062"/>
            <a:ext cx="6477000" cy="1914144"/>
          </a:xfrm>
        </p:spPr>
        <p:txBody>
          <a:bodyPr/>
          <a:lstStyle/>
          <a:p>
            <a:r>
              <a:rPr lang="en-US" dirty="0" smtClean="0"/>
              <a:t>Ink Blots </a:t>
            </a:r>
            <a:endParaRPr lang="en-US" dirty="0"/>
          </a:p>
        </p:txBody>
      </p:sp>
      <p:sp>
        <p:nvSpPr>
          <p:cNvPr id="5" name="Subtitle 4"/>
          <p:cNvSpPr>
            <a:spLocks noGrp="1"/>
          </p:cNvSpPr>
          <p:nvPr>
            <p:ph type="subTitle" idx="1"/>
          </p:nvPr>
        </p:nvSpPr>
        <p:spPr>
          <a:xfrm>
            <a:off x="2209800" y="3686205"/>
            <a:ext cx="6477000" cy="2357439"/>
          </a:xfrm>
        </p:spPr>
        <p:txBody>
          <a:bodyPr>
            <a:normAutofit/>
          </a:bodyPr>
          <a:lstStyle/>
          <a:p>
            <a:r>
              <a:rPr lang="en-US" b="1" dirty="0" smtClean="0"/>
              <a:t>TED 501 Group Printer Project</a:t>
            </a:r>
          </a:p>
          <a:p>
            <a:pPr lvl="0"/>
            <a:r>
              <a:rPr lang="en-US" dirty="0"/>
              <a:t>Anthony Roberto </a:t>
            </a:r>
          </a:p>
          <a:p>
            <a:pPr lvl="0"/>
            <a:r>
              <a:rPr lang="en-US" dirty="0"/>
              <a:t>Andrea </a:t>
            </a:r>
            <a:r>
              <a:rPr lang="en-US" dirty="0" smtClean="0"/>
              <a:t>Slaven</a:t>
            </a:r>
            <a:endParaRPr lang="en-US" dirty="0"/>
          </a:p>
          <a:p>
            <a:pPr lvl="0"/>
            <a:r>
              <a:rPr lang="en-US" dirty="0"/>
              <a:t>Chelsea Hall</a:t>
            </a:r>
          </a:p>
          <a:p>
            <a:pPr lvl="0"/>
            <a:r>
              <a:rPr lang="en-US" dirty="0"/>
              <a:t>Jesse Santonastaso</a:t>
            </a:r>
          </a:p>
        </p:txBody>
      </p:sp>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060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178041"/>
            <a:ext cx="8591550" cy="1200329"/>
          </a:xfrm>
          <a:prstGeom prst="rect">
            <a:avLst/>
          </a:prstGeom>
          <a:noFill/>
        </p:spPr>
        <p:txBody>
          <a:bodyPr wrap="square" rtlCol="0">
            <a:spAutoFit/>
          </a:bodyPr>
          <a:lstStyle/>
          <a:p>
            <a:r>
              <a:rPr lang="en-US" sz="3600" b="1" dirty="0" smtClean="0"/>
              <a:t>Classrooms, Office, &amp; P.E./Music </a:t>
            </a:r>
          </a:p>
          <a:p>
            <a:r>
              <a:rPr lang="en-US" sz="3600" b="1" dirty="0" smtClean="0"/>
              <a:t>Printer</a:t>
            </a:r>
            <a:endParaRPr lang="en-US" sz="3600" b="1"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5800" b="100000" l="0" r="100000"/>
                    </a14:imgEffect>
                  </a14:imgLayer>
                </a14:imgProps>
              </a:ext>
            </a:extLst>
          </a:blip>
          <a:stretch>
            <a:fillRect/>
          </a:stretch>
        </p:blipFill>
        <p:spPr>
          <a:xfrm>
            <a:off x="928255" y="2059790"/>
            <a:ext cx="4585854" cy="4585854"/>
          </a:xfrm>
          <a:prstGeom prst="rect">
            <a:avLst/>
          </a:prstGeom>
        </p:spPr>
      </p:pic>
      <p:sp>
        <p:nvSpPr>
          <p:cNvPr id="7" name="TextBox 6"/>
          <p:cNvSpPr txBox="1"/>
          <p:nvPr/>
        </p:nvSpPr>
        <p:spPr>
          <a:xfrm>
            <a:off x="552450" y="1413459"/>
            <a:ext cx="7857704" cy="646331"/>
          </a:xfrm>
          <a:prstGeom prst="rect">
            <a:avLst/>
          </a:prstGeom>
          <a:noFill/>
        </p:spPr>
        <p:txBody>
          <a:bodyPr wrap="square" rtlCol="0">
            <a:spAutoFit/>
          </a:bodyPr>
          <a:lstStyle/>
          <a:p>
            <a:r>
              <a:rPr lang="en-US" dirty="0" smtClean="0"/>
              <a:t>Recommended Printer:  </a:t>
            </a:r>
            <a:r>
              <a:rPr lang="en-US" b="1" dirty="0" smtClean="0"/>
              <a:t>HL-2275DW</a:t>
            </a:r>
          </a:p>
          <a:p>
            <a:r>
              <a:rPr lang="en-US" b="1" dirty="0" smtClean="0"/>
              <a:t>Compact </a:t>
            </a:r>
            <a:r>
              <a:rPr lang="en-US" b="1" dirty="0"/>
              <a:t>Laser Printer with Wireless Networking and </a:t>
            </a:r>
            <a:r>
              <a:rPr lang="en-US" b="1" dirty="0" smtClean="0"/>
              <a:t>Duplex</a:t>
            </a:r>
            <a:endParaRPr lang="en-US" dirty="0"/>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506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84776"/>
          </a:xfrm>
          <a:prstGeom prst="rect">
            <a:avLst/>
          </a:prstGeom>
          <a:noFill/>
        </p:spPr>
        <p:txBody>
          <a:bodyPr wrap="square" rtlCol="0">
            <a:spAutoFit/>
          </a:bodyPr>
          <a:lstStyle/>
          <a:p>
            <a:pPr algn="ctr"/>
            <a:r>
              <a:rPr lang="en-US" sz="3200" b="1" dirty="0"/>
              <a:t>Rationale for Basic Printer in the Classroom</a:t>
            </a:r>
          </a:p>
        </p:txBody>
      </p:sp>
      <p:sp>
        <p:nvSpPr>
          <p:cNvPr id="7" name="TextBox 6"/>
          <p:cNvSpPr txBox="1"/>
          <p:nvPr/>
        </p:nvSpPr>
        <p:spPr>
          <a:xfrm>
            <a:off x="352500" y="584775"/>
            <a:ext cx="8389717" cy="5909310"/>
          </a:xfrm>
          <a:prstGeom prst="rect">
            <a:avLst/>
          </a:prstGeom>
          <a:noFill/>
        </p:spPr>
        <p:txBody>
          <a:bodyPr wrap="square" rtlCol="0">
            <a:spAutoFit/>
          </a:bodyPr>
          <a:lstStyle/>
          <a:p>
            <a:r>
              <a:rPr lang="en-US" dirty="0" smtClean="0"/>
              <a:t>A compact laser jet has been chosen for Grades 3-5 because of its cost effectiveness and efficiency printing.  Laser printers, in general, are more suited for high-volume and high-quality printing requirements. The findings for our classroom needs are based on the number of students in each classroom, printing needs for students,  printer sharing capabilities, initial cost and annual costs.		</a:t>
            </a:r>
          </a:p>
          <a:p>
            <a:r>
              <a:rPr lang="en-US" dirty="0" smtClean="0"/>
              <a:t>												</a:t>
            </a:r>
          </a:p>
          <a:p>
            <a:pPr marL="285750" indent="-285750">
              <a:buFont typeface="Wingdings" charset="2"/>
              <a:buChar char="Ø"/>
            </a:pPr>
            <a:r>
              <a:rPr lang="en-US" dirty="0" smtClean="0"/>
              <a:t>Networking Needs:  Each of the 15 elementary classrooms for grades 3-5 is equipped with 5 computers, one for the teacher and 4 for students.  At most, only 4 students will be printing at any one time.  The </a:t>
            </a:r>
            <a:r>
              <a:rPr lang="en-US" b="1" dirty="0" smtClean="0"/>
              <a:t>HL-2275DW  </a:t>
            </a:r>
            <a:r>
              <a:rPr lang="en-US" dirty="0" smtClean="0"/>
              <a:t>allows you to share the printer with multiple users via an Ethernet and/or wireless 802.11b/g interface.  32 MB memory will handle documents from the 5 computers. </a:t>
            </a:r>
          </a:p>
          <a:p>
            <a:endParaRPr lang="en-US" dirty="0" smtClean="0"/>
          </a:p>
          <a:p>
            <a:pPr marL="285750" indent="-285750">
              <a:buFont typeface="Wingdings" charset="2"/>
              <a:buChar char="Ø"/>
            </a:pPr>
            <a:r>
              <a:rPr lang="en-US" dirty="0" smtClean="0"/>
              <a:t> Print Technology:  Most elementary classroom documents will only need black and white, therefore the classroom printer chosen is for black and white printing only.  Projects needing to be printed in color can be printed in the school’s computer lab. The print speed for  </a:t>
            </a:r>
            <a:r>
              <a:rPr lang="en-US" b="1" dirty="0" smtClean="0"/>
              <a:t>HL-2275DW</a:t>
            </a:r>
            <a:r>
              <a:rPr lang="en-US" dirty="0" smtClean="0"/>
              <a:t> is 27ppm, which will allow the teacher to print documents  easily for the class in a matter of a minute. Students will also be able to print documents quickly.  The print resolution will be crisp at 2400 x600 dpi.</a:t>
            </a:r>
            <a:endParaRPr lang="en-US" dirty="0"/>
          </a:p>
        </p:txBody>
      </p:sp>
      <p:sp>
        <p:nvSpPr>
          <p:cNvPr id="8" name="Action Button: Forward or Next 7">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2365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610" y="175990"/>
            <a:ext cx="8194008" cy="6463308"/>
          </a:xfrm>
          <a:prstGeom prst="rect">
            <a:avLst/>
          </a:prstGeom>
          <a:noFill/>
        </p:spPr>
        <p:txBody>
          <a:bodyPr wrap="square" rtlCol="0">
            <a:spAutoFit/>
          </a:bodyPr>
          <a:lstStyle/>
          <a:p>
            <a:r>
              <a:rPr lang="en-US" dirty="0" smtClean="0"/>
              <a:t>										</a:t>
            </a:r>
          </a:p>
          <a:p>
            <a:pPr marL="285750" indent="-285750">
              <a:buFont typeface="Wingdings" charset="2"/>
              <a:buChar char="Ø"/>
            </a:pPr>
            <a:r>
              <a:rPr lang="en-US" dirty="0" smtClean="0"/>
              <a:t>Cost Effectiveness:  </a:t>
            </a:r>
            <a:r>
              <a:rPr lang="en-US" b="1" dirty="0" smtClean="0"/>
              <a:t>HL-2275DW </a:t>
            </a:r>
            <a:r>
              <a:rPr lang="en-US" dirty="0" smtClean="0"/>
              <a:t>has duplex printing capability which allows printing on both sides of  the sheet, saving paper usage.  Toner is far more efficient than inkjet.  The </a:t>
            </a:r>
            <a:r>
              <a:rPr lang="en-US" b="1" dirty="0" smtClean="0"/>
              <a:t>HL-2275DW </a:t>
            </a:r>
            <a:r>
              <a:rPr lang="en-US" dirty="0" smtClean="0"/>
              <a:t>also has a Toner-Save Mode as well as high yield toner replacement cartridge option which prints approximately 2,600 pages </a:t>
            </a:r>
            <a:endParaRPr lang="en-US" dirty="0"/>
          </a:p>
          <a:p>
            <a:endParaRPr lang="en-US" dirty="0"/>
          </a:p>
          <a:p>
            <a:pPr marL="285750" indent="-285750">
              <a:buFont typeface="Wingdings" charset="2"/>
              <a:buChar char="Ø"/>
            </a:pPr>
            <a:r>
              <a:rPr lang="en-US" dirty="0" smtClean="0"/>
              <a:t>System Requirements:  </a:t>
            </a:r>
            <a:r>
              <a:rPr lang="en-US" b="1" dirty="0" smtClean="0"/>
              <a:t>HL-2275DW  </a:t>
            </a:r>
            <a:r>
              <a:rPr lang="en-US" dirty="0" smtClean="0"/>
              <a:t>is compatible with the school’s computer OS, Windows XP Professional and will work for future Windows OS if computers are upgraded.</a:t>
            </a:r>
          </a:p>
          <a:p>
            <a:pPr marL="285750" indent="-285750">
              <a:buFont typeface="Wingdings" charset="2"/>
              <a:buChar char="Ø"/>
            </a:pPr>
            <a:endParaRPr lang="en-US" dirty="0" smtClean="0"/>
          </a:p>
          <a:p>
            <a:pPr marL="285750" indent="-285750">
              <a:buFont typeface="Wingdings" charset="2"/>
              <a:buChar char="Ø"/>
            </a:pPr>
            <a:r>
              <a:rPr lang="en-US" dirty="0" smtClean="0"/>
              <a:t>Usage:  Recommended monthly print volume ranges from 250 pages to 2,000 pages for optimal quality.  Maximum monthly duty cycle is 10,000 pages, far exceeding classroom needs. </a:t>
            </a:r>
          </a:p>
          <a:p>
            <a:endParaRPr lang="en-US" dirty="0" smtClean="0"/>
          </a:p>
          <a:p>
            <a:pPr marL="285750" indent="-285750">
              <a:buFont typeface="Wingdings" charset="2"/>
              <a:buChar char="Ø"/>
            </a:pPr>
            <a:r>
              <a:rPr lang="en-US" dirty="0" smtClean="0"/>
              <a:t> 1 year limited warranty:  Go to  </a:t>
            </a:r>
            <a:r>
              <a:rPr lang="en-US" dirty="0" smtClean="0">
                <a:hlinkClick r:id="rId2"/>
              </a:rPr>
              <a:t>Warranty Page</a:t>
            </a:r>
            <a:endParaRPr lang="en-US" dirty="0" smtClean="0"/>
          </a:p>
          <a:p>
            <a:endParaRPr lang="en-US" dirty="0" smtClean="0"/>
          </a:p>
          <a:p>
            <a:pPr marL="285750" indent="-285750">
              <a:buFont typeface="Wingdings" charset="2"/>
              <a:buChar char="Ø"/>
            </a:pPr>
            <a:r>
              <a:rPr lang="en-US" dirty="0" smtClean="0"/>
              <a:t>Includes in package:</a:t>
            </a:r>
          </a:p>
          <a:p>
            <a:r>
              <a:rPr lang="en-US" dirty="0" smtClean="0"/>
              <a:t>		</a:t>
            </a:r>
            <a:r>
              <a:rPr lang="en-US" dirty="0" smtClean="0">
                <a:effectLst/>
              </a:rPr>
              <a:t>(1) Standard Yield Toner Cartridge (yields approx. 1,200 pages‡)</a:t>
            </a:r>
            <a:br>
              <a:rPr lang="en-US" dirty="0" smtClean="0">
                <a:effectLst/>
              </a:rPr>
            </a:br>
            <a:r>
              <a:rPr lang="en-US" dirty="0" smtClean="0">
                <a:effectLst/>
              </a:rPr>
              <a:t>		(1) DR420 Drum Unit (yields approx. 12,000 pages‡)</a:t>
            </a:r>
            <a:br>
              <a:rPr lang="en-US" dirty="0" smtClean="0">
                <a:effectLst/>
              </a:rPr>
            </a:br>
            <a:r>
              <a:rPr lang="en-US" dirty="0" smtClean="0">
                <a:effectLst/>
              </a:rPr>
              <a:t>		CD-ROM – Includes User's Manual and Printer Drivers</a:t>
            </a:r>
            <a:br>
              <a:rPr lang="en-US" dirty="0" smtClean="0">
                <a:effectLst/>
              </a:rPr>
            </a:br>
            <a:r>
              <a:rPr lang="en-US" dirty="0" smtClean="0">
                <a:effectLst/>
              </a:rPr>
              <a:t>		AC Power Cord</a:t>
            </a:r>
            <a:br>
              <a:rPr lang="en-US" dirty="0" smtClean="0">
                <a:effectLst/>
              </a:rPr>
            </a:br>
            <a:r>
              <a:rPr lang="en-US" dirty="0" smtClean="0">
                <a:effectLst/>
              </a:rPr>
              <a:t>		Quick Setup Guide</a:t>
            </a:r>
            <a:endParaRPr lang="en-US" dirty="0"/>
          </a:p>
        </p:txBody>
      </p:sp>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Return 5">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4721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23"/>
            <a:ext cx="7772400" cy="1362075"/>
          </a:xfrm>
        </p:spPr>
        <p:txBody>
          <a:bodyPr/>
          <a:lstStyle/>
          <a:p>
            <a:r>
              <a:rPr lang="en-US" sz="3600" b="1" dirty="0" smtClean="0"/>
              <a:t>Art Room Printer</a:t>
            </a:r>
            <a:endParaRPr lang="en-US" sz="3600" b="1"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500" b="99800" l="0" r="100000"/>
                    </a14:imgEffect>
                  </a14:imgLayer>
                </a14:imgProps>
              </a:ext>
              <a:ext uri="{28A0092B-C50C-407E-A947-70E740481C1C}">
                <a14:useLocalDpi xmlns:a14="http://schemas.microsoft.com/office/drawing/2010/main"/>
              </a:ext>
            </a:extLst>
          </a:blip>
          <a:stretch>
            <a:fillRect/>
          </a:stretch>
        </p:blipFill>
        <p:spPr>
          <a:xfrm>
            <a:off x="1331930" y="1705345"/>
            <a:ext cx="4431562" cy="4431562"/>
          </a:xfrm>
          <a:prstGeom prst="rect">
            <a:avLst/>
          </a:prstGeom>
        </p:spPr>
      </p:pic>
      <p:sp>
        <p:nvSpPr>
          <p:cNvPr id="7" name="Content Placeholder 2"/>
          <p:cNvSpPr txBox="1">
            <a:spLocks/>
          </p:cNvSpPr>
          <p:nvPr/>
        </p:nvSpPr>
        <p:spPr>
          <a:xfrm>
            <a:off x="457200" y="1529774"/>
            <a:ext cx="8728362" cy="891165"/>
          </a:xfrm>
          <a:prstGeom prst="rect">
            <a:avLst/>
          </a:prstGeom>
        </p:spPr>
        <p:txBody>
          <a:bodyPr vert="horz" lIns="91440" tIns="0" rIns="45720" bIns="0" rtlCol="0" anchor="t" anchorCtr="0">
            <a:normAutofit/>
          </a:bodyPr>
          <a:lstStyle>
            <a:lvl1pPr marL="0" indent="0" algn="l" defTabSz="914400" rtl="0" eaLnBrk="1" latinLnBrk="0" hangingPunct="1">
              <a:spcBef>
                <a:spcPts val="0"/>
              </a:spcBef>
              <a:buSzPct val="90000"/>
              <a:buFontTx/>
              <a:buNone/>
              <a:defRPr sz="2200" kern="1200">
                <a:solidFill>
                  <a:schemeClr val="tx1"/>
                </a:solidFill>
                <a:latin typeface="+mn-lt"/>
                <a:ea typeface="+mn-ea"/>
                <a:cs typeface="+mn-cs"/>
              </a:defRPr>
            </a:lvl1pPr>
            <a:lvl2pPr marL="457200" indent="0" algn="l" defTabSz="914400" rtl="0" eaLnBrk="1" latinLnBrk="0" hangingPunct="1">
              <a:spcBef>
                <a:spcPts val="600"/>
              </a:spcBef>
              <a:buSzPct val="90000"/>
              <a:buFontTx/>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SzPct val="90000"/>
              <a:buFontTx/>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SzPct val="90000"/>
              <a:buFontTx/>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SzPct val="90000"/>
              <a:buFontTx/>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9pPr>
          </a:lstStyle>
          <a:p>
            <a:r>
              <a:rPr lang="en-US" sz="1800" dirty="0" smtClean="0">
                <a:cs typeface="Goudy Old Style"/>
              </a:rPr>
              <a:t>Recommended Printer: </a:t>
            </a:r>
            <a:r>
              <a:rPr lang="en-US" sz="1800" b="1" dirty="0" smtClean="0">
                <a:cs typeface="Goudy Old Style"/>
              </a:rPr>
              <a:t>MFC-J4410DW </a:t>
            </a:r>
          </a:p>
          <a:p>
            <a:r>
              <a:rPr lang="en-US" sz="1600" b="1" dirty="0" smtClean="0">
                <a:cs typeface="Goudy Old Style"/>
              </a:rPr>
              <a:t>Business Smart™ Inkjet All-in-One Printer</a:t>
            </a:r>
          </a:p>
          <a:p>
            <a:endParaRPr lang="en-US" dirty="0"/>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3167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057"/>
            <a:ext cx="9144000" cy="868362"/>
          </a:xfrm>
        </p:spPr>
        <p:txBody>
          <a:bodyPr/>
          <a:lstStyle/>
          <a:p>
            <a:r>
              <a:rPr lang="en-US" sz="3200" b="1" dirty="0" smtClean="0"/>
              <a:t>Rationale for Inkjet in the Art Room</a:t>
            </a:r>
            <a:endParaRPr lang="en-US" sz="3200" b="1" dirty="0"/>
          </a:p>
        </p:txBody>
      </p:sp>
      <p:sp>
        <p:nvSpPr>
          <p:cNvPr id="4" name="Content Placeholder 2"/>
          <p:cNvSpPr>
            <a:spLocks noGrp="1"/>
          </p:cNvSpPr>
          <p:nvPr>
            <p:ph idx="1"/>
          </p:nvPr>
        </p:nvSpPr>
        <p:spPr>
          <a:xfrm>
            <a:off x="0" y="937419"/>
            <a:ext cx="9144000" cy="5920581"/>
          </a:xfrm>
        </p:spPr>
        <p:txBody>
          <a:bodyPr>
            <a:normAutofit fontScale="85000" lnSpcReduction="20000"/>
          </a:bodyPr>
          <a:lstStyle/>
          <a:p>
            <a:pPr>
              <a:buNone/>
            </a:pPr>
            <a:r>
              <a:rPr lang="en-US" dirty="0"/>
              <a:t>By using a colored inkjet printer for the art classroom, students will be able to bring their pictures and graphics to life with high quality color on photo paper. The </a:t>
            </a:r>
            <a:r>
              <a:rPr lang="en-US" b="1" dirty="0"/>
              <a:t>MFC-J4410DW</a:t>
            </a:r>
            <a:r>
              <a:rPr lang="en-US" dirty="0"/>
              <a:t> is both a small and inexpensive printer capable of producing multiple pages of color as well as basic text. The multi-cartridge layout provides a cheaper and more concentrated use of ink. The </a:t>
            </a:r>
            <a:r>
              <a:rPr lang="en-US" b="1" dirty="0"/>
              <a:t>MFC-J4410DW</a:t>
            </a:r>
            <a:r>
              <a:rPr lang="en-US" dirty="0"/>
              <a:t> comes equipped with both a media card slot and USB port which are perfect for creativity amongst the art students and teacher. Black and white and color copying and scanning can also be a great additive for distributing art work</a:t>
            </a:r>
            <a:r>
              <a:rPr lang="en-US" dirty="0" smtClean="0"/>
              <a:t>.</a:t>
            </a:r>
            <a:endParaRPr lang="en-US" dirty="0"/>
          </a:p>
          <a:p>
            <a:pPr>
              <a:buFont typeface="Wingdings" pitchFamily="2" charset="2"/>
              <a:buChar char="Ø"/>
            </a:pPr>
            <a:r>
              <a:rPr lang="en-US" dirty="0"/>
              <a:t>Networking Needs: Since there are 5 computers in the art room that can be networked, the </a:t>
            </a:r>
            <a:r>
              <a:rPr lang="en-US" b="1" dirty="0"/>
              <a:t>MFC-J4410DW</a:t>
            </a:r>
            <a:r>
              <a:rPr lang="en-US" dirty="0"/>
              <a:t>  printer has wireless 802.11b/g/n capabilities. This inkjet also supports high-speed USB 2.0, </a:t>
            </a:r>
            <a:r>
              <a:rPr lang="en-US" dirty="0" err="1"/>
              <a:t>Pictbridge</a:t>
            </a:r>
            <a:r>
              <a:rPr lang="en-US" dirty="0"/>
              <a:t>, Ethernet, Media Card, and USB flash memory interfaces</a:t>
            </a:r>
            <a:r>
              <a:rPr lang="en-US" dirty="0" smtClean="0"/>
              <a:t>.</a:t>
            </a:r>
            <a:endParaRPr lang="en-US" dirty="0"/>
          </a:p>
          <a:p>
            <a:pPr>
              <a:buFont typeface="Wingdings" pitchFamily="2" charset="2"/>
              <a:buChar char="Ø"/>
            </a:pPr>
            <a:r>
              <a:rPr lang="en-US" dirty="0"/>
              <a:t>Print Technology: This inkjet has a better resolution than most at 6000 x 1200 dpi making it suitable for an art room. The printer will produce 33 </a:t>
            </a:r>
            <a:r>
              <a:rPr lang="en-US" dirty="0" err="1"/>
              <a:t>ppm</a:t>
            </a:r>
            <a:r>
              <a:rPr lang="en-US" dirty="0"/>
              <a:t> of black documents and 25 </a:t>
            </a:r>
            <a:r>
              <a:rPr lang="en-US" dirty="0" err="1"/>
              <a:t>ppm</a:t>
            </a:r>
            <a:r>
              <a:rPr lang="en-US" dirty="0"/>
              <a:t> of colored pictures; making it fully functional for a class of 18 students working on the art computers</a:t>
            </a:r>
            <a:r>
              <a:rPr lang="en-US" dirty="0" smtClean="0"/>
              <a:t>.</a:t>
            </a:r>
            <a:endParaRPr lang="en-US" dirty="0"/>
          </a:p>
          <a:p>
            <a:pPr>
              <a:buFont typeface="Wingdings" pitchFamily="2" charset="2"/>
              <a:buChar char="Ø"/>
            </a:pPr>
            <a:r>
              <a:rPr lang="en-US" dirty="0"/>
              <a:t>Cost Effectiveness: Although ink cartridges generally need to be replaced more often than toner cartridges, this printer has the ability to replace specific ink colors rather than combining pigments. This will ultimately save money on ink in the future.</a:t>
            </a:r>
          </a:p>
          <a:p>
            <a:endParaRPr lang="en-US" dirty="0" smtClean="0"/>
          </a:p>
          <a:p>
            <a:pPr>
              <a:buNone/>
            </a:pPr>
            <a:endParaRPr lang="en-US" dirty="0"/>
          </a:p>
        </p:txBody>
      </p:sp>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2437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9057"/>
            <a:ext cx="9144000" cy="868362"/>
          </a:xfrm>
        </p:spPr>
        <p:txBody>
          <a:bodyPr/>
          <a:lstStyle/>
          <a:p>
            <a:r>
              <a:rPr lang="en-US" sz="3200" b="1" dirty="0" smtClean="0"/>
              <a:t>Rationale for Inkjet in the Art Room </a:t>
            </a:r>
            <a:r>
              <a:rPr lang="en-US" sz="2400" dirty="0" smtClean="0"/>
              <a:t>Continued</a:t>
            </a:r>
            <a:endParaRPr lang="en-US" sz="3200" dirty="0"/>
          </a:p>
        </p:txBody>
      </p:sp>
      <p:sp>
        <p:nvSpPr>
          <p:cNvPr id="7" name="Content Placeholder 2"/>
          <p:cNvSpPr txBox="1">
            <a:spLocks/>
          </p:cNvSpPr>
          <p:nvPr/>
        </p:nvSpPr>
        <p:spPr>
          <a:xfrm>
            <a:off x="0" y="937419"/>
            <a:ext cx="9144000" cy="5920581"/>
          </a:xfrm>
          <a:prstGeom prst="rect">
            <a:avLst/>
          </a:prstGeom>
        </p:spPr>
        <p:txBody>
          <a:bodyPr vert="horz" lIns="91440" tIns="45720" rIns="91440" bIns="45720" rtlCol="0">
            <a:normAutofit lnSpcReduction="10000"/>
          </a:bodyPr>
          <a:lstStyle/>
          <a:p>
            <a:pPr marL="463550" marR="0" lvl="0" indent="-463550" algn="l" defTabSz="914400" rtl="0" eaLnBrk="1" fontAlgn="auto" latinLnBrk="0" hangingPunct="1">
              <a:lnSpc>
                <a:spcPct val="100000"/>
              </a:lnSpc>
              <a:spcBef>
                <a:spcPts val="2000"/>
              </a:spcBef>
              <a:spcAft>
                <a:spcPts val="0"/>
              </a:spcAft>
              <a:buClrTx/>
              <a:buSzPct val="90000"/>
              <a:buFont typeface="Wingdings" pitchFamily="2" charset="2"/>
              <a:buChar char="Ø"/>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System Requirements: The </a:t>
            </a:r>
            <a:r>
              <a:rPr kumimoji="0" lang="en-US" sz="1900" b="1" i="0" u="none" strike="noStrike" kern="1200" cap="none" spc="0" normalizeH="0" baseline="0" noProof="0" dirty="0" smtClean="0">
                <a:ln>
                  <a:noFill/>
                </a:ln>
                <a:solidFill>
                  <a:schemeClr val="tx1"/>
                </a:solidFill>
                <a:effectLst/>
                <a:uLnTx/>
                <a:uFillTx/>
                <a:latin typeface="+mn-lt"/>
                <a:ea typeface="+mn-ea"/>
                <a:cs typeface="+mn-cs"/>
              </a:rPr>
              <a:t>MFC-J4410</a:t>
            </a:r>
            <a:r>
              <a:rPr kumimoji="0" lang="en-US" sz="1900" i="0" u="none" strike="noStrike" kern="1200" cap="none" spc="0" normalizeH="0" baseline="0" noProof="0" dirty="0" smtClean="0">
                <a:ln>
                  <a:noFill/>
                </a:ln>
                <a:solidFill>
                  <a:schemeClr val="tx1"/>
                </a:solidFill>
                <a:effectLst/>
                <a:uLnTx/>
                <a:uFillTx/>
                <a:latin typeface="+mn-lt"/>
                <a:ea typeface="+mn-ea"/>
                <a:cs typeface="+mn-cs"/>
              </a:rPr>
              <a:t>DW</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inkjet will be compatible with the elementary school’s operating system because it works with Windows XP Home and Office, Windows Vista, and some versions of Mac OS X. If the school should decide to upgrade or even change computer brands, this inkjet should still be usable in the art classroom.</a:t>
            </a:r>
          </a:p>
          <a:p>
            <a:pPr marL="463550" marR="0" lvl="0" indent="-463550" algn="l" defTabSz="914400" rtl="0" eaLnBrk="1" fontAlgn="auto" latinLnBrk="0" hangingPunct="1">
              <a:lnSpc>
                <a:spcPct val="100000"/>
              </a:lnSpc>
              <a:spcBef>
                <a:spcPts val="2000"/>
              </a:spcBef>
              <a:spcAft>
                <a:spcPts val="0"/>
              </a:spcAft>
              <a:buClrTx/>
              <a:buSzPct val="90000"/>
              <a:buFont typeface="Wingdings" pitchFamily="2" charset="2"/>
              <a:buChar char="Ø"/>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Usage: This printer has a recommended monthly print volume of 250-2,000 printed pages and 13,000 printed pages for a maximum monthly duty cycle. Considering the amount of printing to be done in the art classroom, these numbers are extremely generous.</a:t>
            </a:r>
          </a:p>
          <a:p>
            <a:pPr marL="463550" marR="0" lvl="0" indent="-463550" algn="l" defTabSz="914400" rtl="0" eaLnBrk="1" fontAlgn="auto" latinLnBrk="0" hangingPunct="1">
              <a:lnSpc>
                <a:spcPct val="100000"/>
              </a:lnSpc>
              <a:spcBef>
                <a:spcPts val="2000"/>
              </a:spcBef>
              <a:spcAft>
                <a:spcPts val="0"/>
              </a:spcAft>
              <a:buClrTx/>
              <a:buSzPct val="90000"/>
              <a:buFont typeface="Wingdings" pitchFamily="2" charset="2"/>
              <a:buChar char="Ø"/>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Warranty- Comes with a 2-year limited warranty</a:t>
            </a:r>
          </a:p>
          <a:p>
            <a:pPr marL="463550" marR="0" lvl="0" indent="-463550" algn="l" defTabSz="914400" rtl="0" eaLnBrk="1" fontAlgn="auto" latinLnBrk="0" hangingPunct="1">
              <a:lnSpc>
                <a:spcPct val="100000"/>
              </a:lnSpc>
              <a:spcBef>
                <a:spcPts val="2000"/>
              </a:spcBef>
              <a:spcAft>
                <a:spcPts val="0"/>
              </a:spcAft>
              <a:buClrTx/>
              <a:buSzPct val="90000"/>
              <a:buFontTx/>
              <a:buNone/>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Includes:</a:t>
            </a:r>
          </a:p>
          <a:p>
            <a:pPr marL="463550" marR="0" lvl="0" indent="-463550" algn="l" defTabSz="914400" rtl="0" eaLnBrk="1" fontAlgn="auto" latinLnBrk="0" hangingPunct="1">
              <a:lnSpc>
                <a:spcPct val="120000"/>
              </a:lnSpc>
              <a:spcBef>
                <a:spcPts val="600"/>
              </a:spcBef>
              <a:spcAft>
                <a:spcPts val="0"/>
              </a:spcAft>
              <a:buClrTx/>
              <a:buSzPct val="90000"/>
              <a:buFontTx/>
              <a:buBlip>
                <a:blip r:embed="rId2"/>
              </a:buBlip>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LC103BK, LC103C, LC103M, LC103Y Starter Ink Cartridges	</a:t>
            </a:r>
          </a:p>
          <a:p>
            <a:pPr marL="463550" marR="0" lvl="0" indent="-463550" algn="l" defTabSz="914400" rtl="0" eaLnBrk="1" fontAlgn="auto" latinLnBrk="0" hangingPunct="1">
              <a:lnSpc>
                <a:spcPct val="120000"/>
              </a:lnSpc>
              <a:spcBef>
                <a:spcPts val="600"/>
              </a:spcBef>
              <a:spcAft>
                <a:spcPts val="0"/>
              </a:spcAft>
              <a:buClrTx/>
              <a:buSzPct val="90000"/>
              <a:buFontTx/>
              <a:buBlip>
                <a:blip r:embed="rId2"/>
              </a:buBlip>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(4) LC103 Series Starter Ink Cartridges</a:t>
            </a:r>
          </a:p>
          <a:p>
            <a:pPr marL="463550" marR="0" lvl="0" indent="-463550" algn="l" defTabSz="914400" rtl="0" eaLnBrk="1" fontAlgn="auto" latinLnBrk="0" hangingPunct="1">
              <a:lnSpc>
                <a:spcPct val="120000"/>
              </a:lnSpc>
              <a:spcBef>
                <a:spcPts val="600"/>
              </a:spcBef>
              <a:spcAft>
                <a:spcPts val="0"/>
              </a:spcAft>
              <a:buClrTx/>
              <a:buSzPct val="90000"/>
              <a:buFontTx/>
              <a:buBlip>
                <a:blip r:embed="rId2"/>
              </a:buBlip>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CD-ROM – Assembly for Windows and Mac</a:t>
            </a:r>
          </a:p>
          <a:p>
            <a:pPr marL="463550" marR="0" lvl="0" indent="-463550" algn="l" defTabSz="914400" rtl="0" eaLnBrk="1" fontAlgn="auto" latinLnBrk="0" hangingPunct="1">
              <a:lnSpc>
                <a:spcPct val="120000"/>
              </a:lnSpc>
              <a:spcBef>
                <a:spcPts val="600"/>
              </a:spcBef>
              <a:spcAft>
                <a:spcPts val="0"/>
              </a:spcAft>
              <a:buClrTx/>
              <a:buSzPct val="90000"/>
              <a:buFontTx/>
              <a:buBlip>
                <a:blip r:embed="rId2"/>
              </a:buBlip>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User's Manual</a:t>
            </a:r>
          </a:p>
          <a:p>
            <a:pPr marL="463550" marR="0" lvl="0" indent="-463550" algn="l" defTabSz="914400" rtl="0" eaLnBrk="1" fontAlgn="auto" latinLnBrk="0" hangingPunct="1">
              <a:lnSpc>
                <a:spcPct val="120000"/>
              </a:lnSpc>
              <a:spcBef>
                <a:spcPts val="600"/>
              </a:spcBef>
              <a:spcAft>
                <a:spcPts val="0"/>
              </a:spcAft>
              <a:buClrTx/>
              <a:buSzPct val="90000"/>
              <a:buFontTx/>
              <a:buBlip>
                <a:blip r:embed="rId2"/>
              </a:buBlip>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Quick Setup Guide</a:t>
            </a:r>
          </a:p>
          <a:p>
            <a:pPr marL="463550" marR="0" lvl="0" indent="-463550" algn="l" defTabSz="914400" rtl="0" eaLnBrk="1" fontAlgn="auto" latinLnBrk="0" hangingPunct="1">
              <a:lnSpc>
                <a:spcPct val="120000"/>
              </a:lnSpc>
              <a:spcBef>
                <a:spcPts val="600"/>
              </a:spcBef>
              <a:spcAft>
                <a:spcPts val="0"/>
              </a:spcAft>
              <a:buClrTx/>
              <a:buSzPct val="90000"/>
              <a:buFontTx/>
              <a:buBlip>
                <a:blip r:embed="rId2"/>
              </a:buBlip>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Telephone Line Cord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463550" marR="0" lvl="0" indent="-463550" algn="l" defTabSz="914400" rtl="0" eaLnBrk="1" fontAlgn="auto" latinLnBrk="0" hangingPunct="1">
              <a:lnSpc>
                <a:spcPct val="100000"/>
              </a:lnSpc>
              <a:spcBef>
                <a:spcPts val="2000"/>
              </a:spcBef>
              <a:spcAft>
                <a:spcPts val="0"/>
              </a:spcAft>
              <a:buClrTx/>
              <a:buSzPct val="90000"/>
              <a:buFontTx/>
              <a:buBlip>
                <a:blip r:embed="rId2"/>
              </a:buBlip>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463550" algn="l" defTabSz="914400" rtl="0" eaLnBrk="1" fontAlgn="auto" latinLnBrk="0" hangingPunct="1">
              <a:lnSpc>
                <a:spcPct val="100000"/>
              </a:lnSpc>
              <a:spcBef>
                <a:spcPts val="2000"/>
              </a:spcBef>
              <a:spcAft>
                <a:spcPts val="0"/>
              </a:spcAft>
              <a:buClrTx/>
              <a:buSzPct val="90000"/>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Action Button: Return 4">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225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8227" y="368541"/>
            <a:ext cx="7121236" cy="646331"/>
          </a:xfrm>
          <a:prstGeom prst="rect">
            <a:avLst/>
          </a:prstGeom>
          <a:noFill/>
        </p:spPr>
        <p:txBody>
          <a:bodyPr wrap="square" rtlCol="0">
            <a:spAutoFit/>
          </a:bodyPr>
          <a:lstStyle/>
          <a:p>
            <a:r>
              <a:rPr lang="en-US" sz="3600" b="1" dirty="0" smtClean="0"/>
              <a:t>    Library &amp; Computer Lab</a:t>
            </a:r>
            <a:endParaRPr lang="en-US" sz="3600" b="1" dirty="0"/>
          </a:p>
        </p:txBody>
      </p:sp>
      <p:sp>
        <p:nvSpPr>
          <p:cNvPr id="10" name="TextBox 9"/>
          <p:cNvSpPr txBox="1"/>
          <p:nvPr/>
        </p:nvSpPr>
        <p:spPr>
          <a:xfrm>
            <a:off x="534555" y="1131290"/>
            <a:ext cx="8104908" cy="646331"/>
          </a:xfrm>
          <a:prstGeom prst="rect">
            <a:avLst/>
          </a:prstGeom>
          <a:noFill/>
        </p:spPr>
        <p:txBody>
          <a:bodyPr wrap="square" rtlCol="0">
            <a:spAutoFit/>
          </a:bodyPr>
          <a:lstStyle/>
          <a:p>
            <a:r>
              <a:rPr lang="en-US" sz="2000" b="1" dirty="0" smtClean="0"/>
              <a:t>Recommended Printer: </a:t>
            </a:r>
            <a:r>
              <a:rPr lang="en-US" sz="2000" b="1" dirty="0" smtClean="0">
                <a:solidFill>
                  <a:schemeClr val="dk1"/>
                </a:solidFill>
              </a:rPr>
              <a:t>MFC-9560CDW</a:t>
            </a:r>
          </a:p>
          <a:p>
            <a:r>
              <a:rPr lang="en-US" sz="1600" b="1" dirty="0" smtClean="0"/>
              <a:t>Multi-function Color Laser  </a:t>
            </a:r>
            <a:r>
              <a:rPr lang="en-US" sz="1600" b="1" dirty="0"/>
              <a:t>Wireless Networking and </a:t>
            </a:r>
            <a:r>
              <a:rPr lang="en-US" sz="1600" b="1" dirty="0" smtClean="0"/>
              <a:t>Duplex</a:t>
            </a:r>
          </a:p>
        </p:txBody>
      </p: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36179" y1="10594" x2="36179" y2="10594"/>
                        <a14:foregroundMark x1="26220" y1="15249" x2="26220" y2="15249"/>
                        <a14:foregroundMark x1="26220" y1="15249" x2="26220" y2="15249"/>
                        <a14:foregroundMark x1="80894" y1="12520" x2="80894" y2="12520"/>
                        <a14:foregroundMark x1="87398" y1="16212" x2="87398" y2="16212"/>
                        <a14:foregroundMark x1="87398" y1="16212" x2="87398" y2="16212"/>
                        <a14:foregroundMark x1="87398" y1="16212" x2="87398" y2="16212"/>
                        <a14:foregroundMark x1="52642" y1="12039" x2="52642" y2="12039"/>
                        <a14:foregroundMark x1="52642" y1="12039" x2="52642" y2="12039"/>
                        <a14:foregroundMark x1="52642" y1="12039" x2="52642" y2="12039"/>
                        <a14:foregroundMark x1="42073" y1="6902" x2="42073" y2="6902"/>
                        <a14:foregroundMark x1="42073" y1="6902" x2="42073" y2="6902"/>
                        <a14:foregroundMark x1="18496" y1="6902" x2="18496" y2="6902"/>
                        <a14:foregroundMark x1="18496" y1="6902" x2="18496" y2="6902"/>
                        <a14:foregroundMark x1="26220" y1="4494" x2="26220" y2="4494"/>
                        <a14:foregroundMark x1="26220" y1="4494" x2="26220" y2="4494"/>
                        <a14:foregroundMark x1="20935" y1="27287" x2="20935" y2="27287"/>
                        <a14:foregroundMark x1="20935" y1="27287" x2="20935" y2="27287"/>
                        <a14:backgroundMark x1="17886" y1="28732" x2="17886" y2="28732"/>
                        <a14:backgroundMark x1="17886" y1="28732" x2="17886" y2="28732"/>
                      </a14:backgroundRemoval>
                    </a14:imgEffect>
                  </a14:imgLayer>
                </a14:imgProps>
              </a:ext>
              <a:ext uri="{28A0092B-C50C-407E-A947-70E740481C1C}">
                <a14:useLocalDpi xmlns:a14="http://schemas.microsoft.com/office/drawing/2010/main"/>
              </a:ext>
            </a:extLst>
          </a:blip>
          <a:stretch>
            <a:fillRect/>
          </a:stretch>
        </p:blipFill>
        <p:spPr>
          <a:xfrm>
            <a:off x="1022463" y="1746843"/>
            <a:ext cx="3780529" cy="4787133"/>
          </a:xfrm>
          <a:prstGeom prst="rect">
            <a:avLst/>
          </a:prstGeom>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320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39090"/>
            <a:ext cx="9144000" cy="5355313"/>
          </a:xfrm>
          <a:prstGeom prst="rect">
            <a:avLst/>
          </a:prstGeom>
        </p:spPr>
        <p:txBody>
          <a:bodyPr wrap="square">
            <a:spAutoFit/>
          </a:bodyPr>
          <a:lstStyle/>
          <a:p>
            <a:r>
              <a:rPr lang="en-US" dirty="0" smtClean="0"/>
              <a:t>Multi-function color laser printers has been chosen for the Library and Computer </a:t>
            </a:r>
            <a:r>
              <a:rPr lang="en-US" dirty="0"/>
              <a:t>L</a:t>
            </a:r>
            <a:r>
              <a:rPr lang="en-US" dirty="0" smtClean="0"/>
              <a:t>ab.  These areas would need the color laser technology for reports and projects. The Library in particular would need scanning and copying capabilities, and therefore, the multifunction seemed the most cost effective. The </a:t>
            </a:r>
            <a:r>
              <a:rPr lang="en-US" b="1" dirty="0" smtClean="0"/>
              <a:t>MFC-9560CDW Digital Color All-in-One with Wireless Networking and Duplex </a:t>
            </a:r>
            <a:r>
              <a:rPr lang="en-US" dirty="0" smtClean="0"/>
              <a:t>is selected as it is ideal for small businesses and workgroups.  It offers wireless, Ethernet and USB interfaces.  This model does include fax which does not need to be set up, however, the Librarian may need this feature for purchase orders, sending materials to other schools, etc.  									</a:t>
            </a:r>
          </a:p>
          <a:p>
            <a:pPr marL="285750" indent="-285750">
              <a:buFont typeface="Wingdings" charset="2"/>
              <a:buChar char="Ø"/>
            </a:pPr>
            <a:r>
              <a:rPr lang="en-US" dirty="0" smtClean="0"/>
              <a:t>Networking Need: The computers with wireless networking.  The </a:t>
            </a:r>
            <a:r>
              <a:rPr lang="en-US" b="1" dirty="0" smtClean="0"/>
              <a:t>MFC-9560CDW </a:t>
            </a:r>
            <a:r>
              <a:rPr lang="en-US" dirty="0" smtClean="0"/>
              <a:t>has options for 802.11b/g Wireless, Ethernet and high speed USB 2.0.  </a:t>
            </a:r>
          </a:p>
          <a:p>
            <a:endParaRPr lang="en-US" dirty="0" smtClean="0"/>
          </a:p>
          <a:p>
            <a:pPr marL="285750" indent="-285750">
              <a:buFont typeface="Wingdings" charset="2"/>
              <a:buChar char="Ø"/>
            </a:pPr>
            <a:r>
              <a:rPr lang="en-US" dirty="0" smtClean="0"/>
              <a:t>Print Technology: Uses color laser technology producing vibrant color documents at 600x2400 dpi resolution. Students can be proud of their work when produced with quality color printing.  High speed printing allows 25 colored and black and white prints per minute.</a:t>
            </a:r>
          </a:p>
          <a:p>
            <a:pPr marL="285750" indent="-285750">
              <a:buFont typeface="Wingdings" charset="2"/>
              <a:buChar char="Ø"/>
            </a:pPr>
            <a:endParaRPr lang="en-US" dirty="0" smtClean="0"/>
          </a:p>
          <a:p>
            <a:pPr marL="285750" indent="-285750">
              <a:buFont typeface="Wingdings" charset="2"/>
              <a:buChar char="Ø"/>
            </a:pPr>
            <a:r>
              <a:rPr lang="en-US" dirty="0" smtClean="0"/>
              <a:t>Memory:  Memory will be more of a factor in the Library and Computer Labs with more computer users networked onto the printer. The library has 8 computers and needs sufficient memory. The  </a:t>
            </a:r>
            <a:r>
              <a:rPr lang="en-US" b="1" dirty="0" smtClean="0"/>
              <a:t>MFC-9325CW </a:t>
            </a:r>
            <a:r>
              <a:rPr lang="en-US" dirty="0" smtClean="0"/>
              <a:t>includes 256MB standard on the unit, however it has the option to increase memory up to 512 MB, which may be needed in the computer lab.  </a:t>
            </a:r>
          </a:p>
        </p:txBody>
      </p:sp>
      <p:sp>
        <p:nvSpPr>
          <p:cNvPr id="6" name="Title 1"/>
          <p:cNvSpPr txBox="1">
            <a:spLocks/>
          </p:cNvSpPr>
          <p:nvPr/>
        </p:nvSpPr>
        <p:spPr>
          <a:xfrm>
            <a:off x="0" y="170729"/>
            <a:ext cx="9144000" cy="8683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Rationale for Library &amp; Computer Lab </a:t>
            </a:r>
            <a:r>
              <a:rPr kumimoji="0" lang="en-US" sz="2400" b="0" i="0" u="none" strike="noStrike" kern="1200" cap="none" spc="0" normalizeH="0" baseline="0" noProof="0" smtClean="0">
                <a:ln>
                  <a:noFill/>
                </a:ln>
                <a:solidFill>
                  <a:schemeClr val="tx1"/>
                </a:solidFill>
                <a:effectLst/>
                <a:uLnTx/>
                <a:uFillTx/>
                <a:latin typeface="+mj-lt"/>
                <a:ea typeface="+mj-ea"/>
                <a:cs typeface="+mj-cs"/>
              </a:rPr>
              <a:t>Continued</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Action Button: Forward or Next 3">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7214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lstStyle/>
          <a:p>
            <a:r>
              <a:rPr lang="en-US" sz="3200" b="1" dirty="0" smtClean="0"/>
              <a:t>Rationale for Library &amp; Computer Lab </a:t>
            </a:r>
            <a:r>
              <a:rPr lang="en-US" sz="2400" dirty="0" smtClean="0"/>
              <a:t>Continued</a:t>
            </a:r>
            <a:endParaRPr lang="en-US" sz="3200" dirty="0"/>
          </a:p>
        </p:txBody>
      </p:sp>
      <p:sp>
        <p:nvSpPr>
          <p:cNvPr id="4" name="Rectangle 3"/>
          <p:cNvSpPr/>
          <p:nvPr/>
        </p:nvSpPr>
        <p:spPr>
          <a:xfrm>
            <a:off x="0" y="825579"/>
            <a:ext cx="9144000" cy="6032421"/>
          </a:xfrm>
          <a:prstGeom prst="rect">
            <a:avLst/>
          </a:prstGeom>
        </p:spPr>
        <p:txBody>
          <a:bodyPr wrap="square">
            <a:spAutoFit/>
          </a:bodyPr>
          <a:lstStyle/>
          <a:p>
            <a:pPr marL="285750" indent="-285750">
              <a:buFont typeface="Wingdings" charset="2"/>
              <a:buChar char="Ø"/>
            </a:pPr>
            <a:r>
              <a:rPr lang="en-US" dirty="0" smtClean="0"/>
              <a:t>Cost Effectiveness:  </a:t>
            </a:r>
            <a:r>
              <a:rPr lang="en-US" b="1" dirty="0" smtClean="0"/>
              <a:t>MFC-9560CDW </a:t>
            </a:r>
            <a:r>
              <a:rPr lang="en-US" dirty="0" smtClean="0"/>
              <a:t>has duplex printing capability which allows printing on both sides of  the sheet, saving paper usage.  Toner is far more efficient than inkjet.  The </a:t>
            </a:r>
            <a:r>
              <a:rPr lang="en-US" b="1" dirty="0" smtClean="0"/>
              <a:t>MFC-9560CDW </a:t>
            </a:r>
            <a:r>
              <a:rPr lang="en-US" dirty="0" smtClean="0"/>
              <a:t>also has a Toner-Save Mode as well as high yield toner replacement cartridges for each of the four toner colors (black, yellow, cyan, and magenta).</a:t>
            </a:r>
          </a:p>
          <a:p>
            <a:endParaRPr lang="en-US" dirty="0" smtClean="0"/>
          </a:p>
          <a:p>
            <a:pPr marL="285750" indent="-285750">
              <a:buFont typeface="Wingdings" charset="2"/>
              <a:buChar char="Ø"/>
            </a:pPr>
            <a:r>
              <a:rPr lang="en-US" dirty="0" smtClean="0"/>
              <a:t>System Requirements:  </a:t>
            </a:r>
            <a:r>
              <a:rPr lang="en-US" b="1" dirty="0" smtClean="0"/>
              <a:t>MFC-9560CDW </a:t>
            </a:r>
            <a:r>
              <a:rPr lang="en-US" dirty="0" smtClean="0"/>
              <a:t>is compatible with the school’s computer OS, Windows XP Professional and will work for future Windows OS if computers are upgraded.</a:t>
            </a:r>
          </a:p>
          <a:p>
            <a:pPr marL="285750" indent="-285750">
              <a:buFont typeface="Wingdings" charset="2"/>
              <a:buChar char="Ø"/>
            </a:pPr>
            <a:endParaRPr lang="en-US" dirty="0" smtClean="0"/>
          </a:p>
          <a:p>
            <a:pPr marL="285750" indent="-285750">
              <a:buFont typeface="Wingdings" charset="2"/>
              <a:buChar char="Ø"/>
            </a:pPr>
            <a:r>
              <a:rPr lang="en-US" dirty="0" smtClean="0"/>
              <a:t>Usage: Recommended monthly print volume ranges from 500 pages to 3,000 pages for optimal quality. Maximum monthly duty cycle is 40,000 printing pages.</a:t>
            </a:r>
          </a:p>
          <a:p>
            <a:endParaRPr lang="en-US" dirty="0" smtClean="0"/>
          </a:p>
          <a:p>
            <a:pPr marL="285750" indent="-285750">
              <a:buFont typeface="Wingdings" charset="2"/>
              <a:buChar char="Ø"/>
            </a:pPr>
            <a:r>
              <a:rPr lang="en-US" dirty="0" smtClean="0"/>
              <a:t> 1 year limited warranty: Go to  </a:t>
            </a:r>
            <a:r>
              <a:rPr lang="en-US" dirty="0" smtClean="0">
                <a:hlinkClick r:id="rId2"/>
              </a:rPr>
              <a:t>Warranty Page</a:t>
            </a:r>
            <a:endParaRPr lang="en-US" dirty="0" smtClean="0"/>
          </a:p>
          <a:p>
            <a:pPr marL="285750" indent="-285750"/>
            <a:endParaRPr lang="en-US" dirty="0" smtClean="0"/>
          </a:p>
          <a:p>
            <a:pPr marL="285750" indent="-285750"/>
            <a:r>
              <a:rPr lang="en-US" dirty="0" smtClean="0"/>
              <a:t>Includes in package:</a:t>
            </a:r>
          </a:p>
          <a:p>
            <a:r>
              <a:rPr lang="en-US" dirty="0" smtClean="0"/>
              <a:t>		</a:t>
            </a:r>
            <a:r>
              <a:rPr lang="en-US" sz="1600" dirty="0" smtClean="0"/>
              <a:t>(1) TN310BK Standard Yield Black Toner Cartridge (2,500 pages)</a:t>
            </a:r>
          </a:p>
          <a:p>
            <a:r>
              <a:rPr lang="en-US" sz="1600" dirty="0" smtClean="0"/>
              <a:t>		(1 each)  TN310C/TN310M/TN310Y (1,500 pgs each)</a:t>
            </a:r>
          </a:p>
          <a:p>
            <a:r>
              <a:rPr lang="en-US" sz="1600" dirty="0" smtClean="0"/>
              <a:t>		(1) DR310CL Drum Unit (25,000 pgs)</a:t>
            </a:r>
            <a:br>
              <a:rPr lang="en-US" sz="1600" dirty="0" smtClean="0"/>
            </a:br>
            <a:r>
              <a:rPr lang="en-US" sz="1600" dirty="0" smtClean="0"/>
              <a:t>		CD-ROM – Includes User's Manual and Printer Drivers</a:t>
            </a:r>
            <a:br>
              <a:rPr lang="en-US" sz="1600" dirty="0" smtClean="0"/>
            </a:br>
            <a:r>
              <a:rPr lang="en-US" sz="1600" dirty="0" smtClean="0"/>
              <a:t>		AC Power Cord</a:t>
            </a:r>
            <a:br>
              <a:rPr lang="en-US" sz="1600" dirty="0" smtClean="0"/>
            </a:br>
            <a:r>
              <a:rPr lang="en-US" sz="1600" dirty="0" smtClean="0"/>
              <a:t>		Quick Setup Guide</a:t>
            </a:r>
          </a:p>
        </p:txBody>
      </p:sp>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Return 5">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548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2737"/>
            <a:ext cx="7772400" cy="1362075"/>
          </a:xfrm>
        </p:spPr>
        <p:txBody>
          <a:bodyPr/>
          <a:lstStyle/>
          <a:p>
            <a:r>
              <a:rPr lang="en-US" sz="3600" b="1" dirty="0" smtClean="0"/>
              <a:t>Copy Room Printer</a:t>
            </a:r>
            <a:endParaRPr lang="en-US" sz="3600" b="1" dirty="0"/>
          </a:p>
        </p:txBody>
      </p:sp>
      <p:sp>
        <p:nvSpPr>
          <p:cNvPr id="6" name="Rectangle 5"/>
          <p:cNvSpPr/>
          <p:nvPr/>
        </p:nvSpPr>
        <p:spPr>
          <a:xfrm>
            <a:off x="338446" y="1570404"/>
            <a:ext cx="4572000" cy="646331"/>
          </a:xfrm>
          <a:prstGeom prst="rect">
            <a:avLst/>
          </a:prstGeom>
        </p:spPr>
        <p:txBody>
          <a:bodyPr>
            <a:spAutoFit/>
          </a:bodyPr>
          <a:lstStyle/>
          <a:p>
            <a:pPr>
              <a:spcBef>
                <a:spcPts val="0"/>
              </a:spcBef>
              <a:buNone/>
            </a:pPr>
            <a:r>
              <a:rPr lang="en-US" sz="2000" dirty="0">
                <a:cs typeface="Goudy Old Style"/>
              </a:rPr>
              <a:t>Recommended Printer</a:t>
            </a:r>
            <a:r>
              <a:rPr lang="en-US" sz="2000" dirty="0" smtClean="0">
                <a:cs typeface="Goudy Old Style"/>
              </a:rPr>
              <a:t>:</a:t>
            </a:r>
            <a:endParaRPr lang="en-US" sz="2000" b="1" dirty="0">
              <a:cs typeface="Goudy Old Style"/>
            </a:endParaRPr>
          </a:p>
          <a:p>
            <a:pPr>
              <a:spcBef>
                <a:spcPts val="0"/>
              </a:spcBef>
              <a:buNone/>
            </a:pPr>
            <a:r>
              <a:rPr lang="en-US" sz="1600" b="1" dirty="0">
                <a:cs typeface="Goudy Old Style"/>
              </a:rPr>
              <a:t>Xerox WorkCentre 5150</a:t>
            </a:r>
          </a:p>
        </p:txBody>
      </p:sp>
      <p:pic>
        <p:nvPicPr>
          <p:cNvPr id="7" name="Picture 2" descr="http://images.amatteroffax.com/images/inventoryimages/136748030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4363" y="2403245"/>
            <a:ext cx="5314237" cy="39856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8956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02602604"/>
              </p:ext>
            </p:extLst>
          </p:nvPr>
        </p:nvGraphicFramePr>
        <p:xfrm>
          <a:off x="1524000" y="1687945"/>
          <a:ext cx="6096000" cy="3749040"/>
        </p:xfrm>
        <a:graphic>
          <a:graphicData uri="http://schemas.openxmlformats.org/drawingml/2006/table">
            <a:tbl>
              <a:tblPr firstRow="1" bandRow="1">
                <a:tableStyleId>{2D5ABB26-0587-4C30-8999-92F81FD0307C}</a:tableStyleId>
              </a:tblPr>
              <a:tblGrid>
                <a:gridCol w="4350327"/>
                <a:gridCol w="1745673"/>
              </a:tblGrid>
              <a:tr h="370840">
                <a:tc>
                  <a:txBody>
                    <a:bodyPr/>
                    <a:lstStyle/>
                    <a:p>
                      <a:pPr>
                        <a:lnSpc>
                          <a:spcPct val="150000"/>
                        </a:lnSpc>
                      </a:pPr>
                      <a:r>
                        <a:rPr lang="en-US" sz="2000" b="1" dirty="0" smtClean="0">
                          <a:hlinkClick r:id="rId2" action="ppaction://hlinksldjump"/>
                        </a:rPr>
                        <a:t>Building Demographics</a:t>
                      </a:r>
                      <a:endParaRPr lang="en-US" sz="2000" b="1" dirty="0"/>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150000"/>
                        </a:lnSpc>
                      </a:pPr>
                      <a:r>
                        <a:rPr lang="en-US" sz="2000" b="1" dirty="0" smtClean="0"/>
                        <a:t>Slide</a:t>
                      </a:r>
                      <a:r>
                        <a:rPr lang="en-US" sz="2000" b="1" baseline="0" dirty="0" smtClean="0"/>
                        <a:t> 3</a:t>
                      </a:r>
                      <a:endParaRPr lang="en-US" sz="2000" b="1" dirty="0"/>
                    </a:p>
                  </a:txBody>
                  <a:tcPr>
                    <a:lnL>
                      <a:noFill/>
                    </a:lnL>
                  </a:tcPr>
                </a:tc>
              </a:tr>
              <a:tr h="370840">
                <a:tc>
                  <a:txBody>
                    <a:bodyPr/>
                    <a:lstStyle/>
                    <a:p>
                      <a:pPr>
                        <a:lnSpc>
                          <a:spcPct val="150000"/>
                        </a:lnSpc>
                      </a:pPr>
                      <a:r>
                        <a:rPr lang="en-US" sz="2000" b="1" dirty="0" smtClean="0">
                          <a:hlinkClick r:id="rId3" action="ppaction://hlinksldjump"/>
                        </a:rPr>
                        <a:t>Recommended Printers &amp; Rationales</a:t>
                      </a:r>
                      <a:endParaRPr lang="en-US" sz="2000" b="1" dirty="0"/>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150000"/>
                        </a:lnSpc>
                      </a:pPr>
                      <a:r>
                        <a:rPr lang="en-US" sz="2000" b="1" dirty="0" smtClean="0"/>
                        <a:t>Slide 8</a:t>
                      </a:r>
                      <a:endParaRPr lang="en-US" sz="2000" b="1" dirty="0"/>
                    </a:p>
                  </a:txBody>
                  <a:tcPr>
                    <a:lnL>
                      <a:noFill/>
                    </a:lnL>
                  </a:tcPr>
                </a:tc>
              </a:tr>
              <a:tr h="370840">
                <a:tc>
                  <a:txBody>
                    <a:bodyPr/>
                    <a:lstStyle/>
                    <a:p>
                      <a:pPr>
                        <a:lnSpc>
                          <a:spcPct val="150000"/>
                        </a:lnSpc>
                      </a:pPr>
                      <a:r>
                        <a:rPr lang="en-US" sz="2000" b="1" dirty="0" smtClean="0">
                          <a:hlinkClick r:id="rId4" action="ppaction://hlinksldjump"/>
                        </a:rPr>
                        <a:t>Purchase Plan &amp; Yearly Estimates</a:t>
                      </a:r>
                      <a:endParaRPr lang="en-US" sz="2000" b="1" dirty="0"/>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150000"/>
                        </a:lnSpc>
                      </a:pPr>
                      <a:r>
                        <a:rPr lang="en-US" sz="2000" b="1" dirty="0" smtClean="0"/>
                        <a:t>Slide 22</a:t>
                      </a:r>
                      <a:endParaRPr lang="en-US" sz="2000" b="1" dirty="0"/>
                    </a:p>
                  </a:txBody>
                  <a:tcPr>
                    <a:lnL>
                      <a:noFill/>
                    </a:lnL>
                  </a:tcPr>
                </a:tc>
              </a:tr>
              <a:tr h="370840">
                <a:tc>
                  <a:txBody>
                    <a:bodyPr/>
                    <a:lstStyle/>
                    <a:p>
                      <a:pPr>
                        <a:lnSpc>
                          <a:spcPct val="150000"/>
                        </a:lnSpc>
                      </a:pPr>
                      <a:r>
                        <a:rPr lang="en-US" sz="2000" b="1" dirty="0" smtClean="0">
                          <a:hlinkClick r:id="rId5" action="ppaction://hlinksldjump"/>
                        </a:rPr>
                        <a:t>Maintenance Plans</a:t>
                      </a:r>
                      <a:endParaRPr lang="en-US" sz="2000" b="1" dirty="0"/>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150000"/>
                        </a:lnSpc>
                      </a:pPr>
                      <a:r>
                        <a:rPr lang="en-US" sz="2000" b="1" dirty="0" smtClean="0"/>
                        <a:t>Slide 30</a:t>
                      </a:r>
                      <a:endParaRPr lang="en-US" sz="2000" b="1" dirty="0"/>
                    </a:p>
                  </a:txBody>
                  <a:tcPr>
                    <a:lnL>
                      <a:noFill/>
                    </a:ln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b="1" dirty="0" smtClean="0">
                          <a:hlinkClick r:id="rId6" action="ppaction://hlinksldjump"/>
                        </a:rPr>
                        <a:t>Environmental Considerations</a:t>
                      </a:r>
                      <a:endParaRPr lang="en-US" sz="2000" b="1" dirty="0" smtClean="0"/>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150000"/>
                        </a:lnSpc>
                      </a:pPr>
                      <a:r>
                        <a:rPr lang="en-US" sz="2000" b="1" dirty="0" smtClean="0"/>
                        <a:t>Slide 66</a:t>
                      </a:r>
                      <a:endParaRPr lang="en-US" sz="2000" b="1" dirty="0"/>
                    </a:p>
                  </a:txBody>
                  <a:tcPr>
                    <a:lnL>
                      <a:noFill/>
                    </a:ln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b="1" dirty="0" smtClean="0">
                          <a:hlinkClick r:id="rId7" action="ppaction://hlinksldjump"/>
                        </a:rPr>
                        <a:t>References</a:t>
                      </a:r>
                      <a:endParaRPr lang="en-US" sz="2000" b="1" dirty="0" smtClean="0"/>
                    </a:p>
                    <a:p>
                      <a:pPr>
                        <a:lnSpc>
                          <a:spcPct val="150000"/>
                        </a:lnSpc>
                      </a:pPr>
                      <a:endParaRPr lang="en-US" sz="2000" b="1" dirty="0"/>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150000"/>
                        </a:lnSpc>
                      </a:pPr>
                      <a:r>
                        <a:rPr lang="en-US" sz="2000" b="1" dirty="0" smtClean="0"/>
                        <a:t>Slide </a:t>
                      </a:r>
                      <a:r>
                        <a:rPr lang="en-US" sz="2000" b="1" baseline="0" dirty="0" smtClean="0"/>
                        <a:t>67</a:t>
                      </a:r>
                      <a:endParaRPr lang="en-US" sz="2000" b="1" dirty="0"/>
                    </a:p>
                  </a:txBody>
                  <a:tcPr>
                    <a:lnL>
                      <a:noFill/>
                    </a:lnL>
                  </a:tcPr>
                </a:tc>
              </a:tr>
            </a:tbl>
          </a:graphicData>
        </a:graphic>
      </p:graphicFrame>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335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0"/>
            <a:ext cx="7313613" cy="868362"/>
          </a:xfrm>
        </p:spPr>
        <p:txBody>
          <a:bodyPr>
            <a:normAutofit/>
          </a:bodyPr>
          <a:lstStyle/>
          <a:p>
            <a:r>
              <a:rPr lang="en-US" sz="3600" b="1" dirty="0" smtClean="0">
                <a:latin typeface="Goudy Old Style"/>
                <a:cs typeface="Goudy Old Style"/>
              </a:rPr>
              <a:t>Rationale for Copy Room Printer</a:t>
            </a:r>
            <a:endParaRPr lang="en-US" sz="3600" b="1" dirty="0">
              <a:latin typeface="Goudy Old Style"/>
              <a:cs typeface="Goudy Old Style"/>
            </a:endParaRPr>
          </a:p>
        </p:txBody>
      </p:sp>
      <p:sp>
        <p:nvSpPr>
          <p:cNvPr id="5" name="Content Placeholder 2"/>
          <p:cNvSpPr>
            <a:spLocks noGrp="1"/>
          </p:cNvSpPr>
          <p:nvPr>
            <p:ph idx="1"/>
          </p:nvPr>
        </p:nvSpPr>
        <p:spPr>
          <a:xfrm>
            <a:off x="0" y="868363"/>
            <a:ext cx="9145587" cy="5603690"/>
          </a:xfrm>
        </p:spPr>
        <p:txBody>
          <a:bodyPr>
            <a:normAutofit/>
          </a:bodyPr>
          <a:lstStyle/>
          <a:p>
            <a:pPr marL="0" indent="0">
              <a:buNone/>
            </a:pPr>
            <a:r>
              <a:rPr lang="en-US" sz="1600" dirty="0" smtClean="0">
                <a:latin typeface="Goudy Old Style"/>
                <a:cs typeface="Goudy Old Style"/>
              </a:rPr>
              <a:t>The </a:t>
            </a:r>
            <a:r>
              <a:rPr lang="en-US" sz="1600" b="1" dirty="0" smtClean="0">
                <a:latin typeface="Goudy Old Style"/>
                <a:cs typeface="Goudy Old Style"/>
              </a:rPr>
              <a:t>Xerox WorkCentre 5150 </a:t>
            </a:r>
            <a:r>
              <a:rPr lang="en-US" sz="1600" dirty="0" smtClean="0">
                <a:latin typeface="Goudy Old Style"/>
                <a:cs typeface="Goudy Old Style"/>
              </a:rPr>
              <a:t>printer is the ultimate system for a teacher’s copy room. This copier/printer handles complex jobs and is extremely versatile. Aside from basic copying and printing options, this printer comes equipped with a stapler, a hole punch, and other document folding techniques making it perfect for student worksheets and lesson plans. The </a:t>
            </a:r>
            <a:r>
              <a:rPr lang="en-US" sz="1600" b="1" dirty="0" smtClean="0">
                <a:latin typeface="Goudy Old Style"/>
                <a:cs typeface="Goudy Old Style"/>
              </a:rPr>
              <a:t>Xerox 5150 </a:t>
            </a:r>
            <a:r>
              <a:rPr lang="en-US" sz="1600" dirty="0" smtClean="0">
                <a:latin typeface="Goudy Old Style"/>
                <a:cs typeface="Goudy Old Style"/>
              </a:rPr>
              <a:t>can handle multiple jobs simultaneously and has the capacity to work at a high speed for all 24 faculty members.</a:t>
            </a:r>
            <a:endParaRPr lang="en-US" sz="1600" dirty="0">
              <a:latin typeface="Goudy Old Style"/>
              <a:cs typeface="Goudy Old Style"/>
            </a:endParaRPr>
          </a:p>
          <a:p>
            <a:pPr>
              <a:buFont typeface="Wingdings" pitchFamily="2" charset="2"/>
              <a:buChar char="Ø"/>
            </a:pPr>
            <a:r>
              <a:rPr lang="en-US" sz="1600" dirty="0" smtClean="0">
                <a:latin typeface="Goudy Old Style"/>
                <a:cs typeface="Goudy Old Style"/>
              </a:rPr>
              <a:t>Networking Needs:  Since all of the computers can be networked in the elementary school, it is possible to print directly to this printer. It has the options of a hookup using  a </a:t>
            </a:r>
            <a:r>
              <a:rPr lang="en-US" sz="1600" dirty="0">
                <a:latin typeface="Goudy Old Style"/>
                <a:cs typeface="Goudy Old Style"/>
              </a:rPr>
              <a:t>10/100Base-TX Ethernet</a:t>
            </a:r>
            <a:r>
              <a:rPr lang="en-US" sz="1600" dirty="0" smtClean="0">
                <a:latin typeface="Goudy Old Style"/>
                <a:cs typeface="Goudy Old Style"/>
              </a:rPr>
              <a:t>  cable, Wireless </a:t>
            </a:r>
            <a:r>
              <a:rPr lang="en-US" sz="1600" dirty="0">
                <a:latin typeface="Goudy Old Style"/>
                <a:cs typeface="Goudy Old Style"/>
              </a:rPr>
              <a:t>E</a:t>
            </a:r>
            <a:r>
              <a:rPr lang="en-US" sz="1600" dirty="0" smtClean="0">
                <a:latin typeface="Goudy Old Style"/>
                <a:cs typeface="Goudy Old Style"/>
              </a:rPr>
              <a:t>thernet, and even USB print. Holding up to 512 MB of memory, it is appropriate for a hefty printing and copying queue.</a:t>
            </a:r>
            <a:endParaRPr lang="en-US" sz="1600" dirty="0">
              <a:latin typeface="Goudy Old Style"/>
              <a:cs typeface="Goudy Old Style"/>
            </a:endParaRPr>
          </a:p>
          <a:p>
            <a:pPr>
              <a:buFont typeface="Wingdings" pitchFamily="2" charset="2"/>
              <a:buChar char="Ø"/>
            </a:pPr>
            <a:r>
              <a:rPr lang="en-US" sz="1600" dirty="0" smtClean="0">
                <a:latin typeface="Goudy Old Style"/>
                <a:cs typeface="Goudy Old Style"/>
              </a:rPr>
              <a:t>Print Technology: This Xerox has a print resolution of 1200 x 1200 dpi and a copy resolution of up to 600 x 600 dpi. With an initial print output of 3.4 sec, this WorkCentre prints up to 55 ppm and has four different trays of paper or envelopes to choose from. This system saves a lot of time for teachers when printing multiple copies for their students. Having it hole punch and staple is an added bonus in time management.</a:t>
            </a:r>
            <a:endParaRPr lang="en-US" sz="1600" dirty="0">
              <a:latin typeface="Goudy Old Style"/>
              <a:cs typeface="Goudy Old Style"/>
            </a:endParaRPr>
          </a:p>
          <a:p>
            <a:pPr>
              <a:buFont typeface="Wingdings" pitchFamily="2" charset="2"/>
              <a:buChar char="Ø"/>
            </a:pPr>
            <a:r>
              <a:rPr lang="en-US" sz="1600" dirty="0" smtClean="0">
                <a:latin typeface="Goudy Old Style"/>
                <a:cs typeface="Goudy Old Style"/>
              </a:rPr>
              <a:t>Cost effectiveness: Since this is a laser printer, the toner cartridge is initially expensive but is not replaced as often. Like other printers we have chosen, this printer also offers duplex printing to save on paper. It meets the latest ENERGY STAR requirements and reduces energy by combining the functions of multiple products in one.   </a:t>
            </a:r>
            <a:endParaRPr lang="en-US" sz="1600" dirty="0">
              <a:latin typeface="Goudy Old Style"/>
              <a:cs typeface="Goudy Old Style"/>
            </a:endParaRPr>
          </a:p>
          <a:p>
            <a:pPr marL="0" indent="0">
              <a:buNone/>
            </a:pPr>
            <a:endParaRPr lang="en-US" sz="1600" dirty="0" smtClean="0">
              <a:latin typeface="Goudy Old Style"/>
              <a:cs typeface="Goudy Old Style"/>
            </a:endParaRPr>
          </a:p>
          <a:p>
            <a:pPr marL="0" indent="0">
              <a:buNone/>
            </a:pPr>
            <a:endParaRPr lang="en-US" sz="1600" dirty="0">
              <a:latin typeface="Goudy Old Style"/>
              <a:cs typeface="Goudy Old Style"/>
            </a:endParaRPr>
          </a:p>
          <a:p>
            <a:pPr marL="0" indent="0">
              <a:buNone/>
            </a:pPr>
            <a:endParaRPr lang="en-US" sz="1600" dirty="0">
              <a:latin typeface="Goudy Old Style"/>
              <a:cs typeface="Goudy Old Style"/>
            </a:endParaRPr>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4225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2509" y="0"/>
            <a:ext cx="8158347" cy="868362"/>
          </a:xfrm>
        </p:spPr>
        <p:txBody>
          <a:bodyPr>
            <a:normAutofit/>
          </a:bodyPr>
          <a:lstStyle/>
          <a:p>
            <a:r>
              <a:rPr lang="en-US" sz="3600" b="1" dirty="0" smtClean="0">
                <a:latin typeface="Goudy Old Style"/>
                <a:cs typeface="Goudy Old Style"/>
              </a:rPr>
              <a:t>Rationale for Copy Room Printer </a:t>
            </a:r>
            <a:r>
              <a:rPr lang="en-US" sz="2000" b="1" dirty="0" smtClean="0">
                <a:latin typeface="Goudy Old Style"/>
                <a:cs typeface="Goudy Old Style"/>
              </a:rPr>
              <a:t>Continued</a:t>
            </a:r>
            <a:endParaRPr lang="en-US" sz="2000" b="1" dirty="0">
              <a:latin typeface="Goudy Old Style"/>
              <a:cs typeface="Goudy Old Style"/>
            </a:endParaRPr>
          </a:p>
        </p:txBody>
      </p:sp>
      <p:sp>
        <p:nvSpPr>
          <p:cNvPr id="5" name="Content Placeholder 2"/>
          <p:cNvSpPr>
            <a:spLocks noGrp="1"/>
          </p:cNvSpPr>
          <p:nvPr>
            <p:ph idx="1"/>
          </p:nvPr>
        </p:nvSpPr>
        <p:spPr>
          <a:xfrm>
            <a:off x="0" y="868362"/>
            <a:ext cx="9143999" cy="5257801"/>
          </a:xfrm>
        </p:spPr>
        <p:txBody>
          <a:bodyPr>
            <a:normAutofit/>
          </a:bodyPr>
          <a:lstStyle/>
          <a:p>
            <a:pPr>
              <a:buFont typeface="Wingdings" pitchFamily="2" charset="2"/>
              <a:buChar char="Ø"/>
            </a:pPr>
            <a:r>
              <a:rPr lang="en-US" sz="1600" dirty="0" smtClean="0">
                <a:latin typeface="Goudy Old Style"/>
                <a:cs typeface="Goudy Old Style"/>
              </a:rPr>
              <a:t>System Requirements:  The WorkCentre 5150 works with all current operating systems in schools and office industries. This includes: Windows Server 2003, Windows XP, Windows Server 2008, Windows Vista, and Mac OS. </a:t>
            </a:r>
          </a:p>
          <a:p>
            <a:pPr>
              <a:buFont typeface="Wingdings" pitchFamily="2" charset="2"/>
              <a:buChar char="Ø"/>
            </a:pPr>
            <a:r>
              <a:rPr lang="en-US" sz="1600" dirty="0" smtClean="0">
                <a:latin typeface="Goudy Old Style"/>
                <a:cs typeface="Goudy Old Style"/>
              </a:rPr>
              <a:t>Usage: This printer and copier has a maximum duty cycle of up to 200,000 pages per month. This is sufficient enough for an elementary wing of teachers to print out worksheets or lesson plans for their students.</a:t>
            </a:r>
          </a:p>
          <a:p>
            <a:pPr>
              <a:buFont typeface="Wingdings" pitchFamily="2" charset="2"/>
              <a:buChar char="Ø"/>
            </a:pPr>
            <a:r>
              <a:rPr lang="en-US" sz="1600" dirty="0" smtClean="0">
                <a:latin typeface="Goudy Old Style"/>
                <a:cs typeface="Goudy Old Style"/>
                <a:hlinkClick r:id="rId2"/>
              </a:rPr>
              <a:t>Warranty</a:t>
            </a:r>
            <a:r>
              <a:rPr lang="en-US" sz="1600" dirty="0" smtClean="0">
                <a:latin typeface="Goudy Old Style"/>
                <a:cs typeface="Goudy Old Style"/>
              </a:rPr>
              <a:t>: Xerox will refund or fix this product within 90 days of the purchase and additional support is pending.</a:t>
            </a:r>
            <a:r>
              <a:rPr lang="pl-PL" sz="1600" dirty="0">
                <a:latin typeface="Goudy Old Style"/>
                <a:cs typeface="Goudy Old Style"/>
              </a:rPr>
              <a:t> </a:t>
            </a:r>
          </a:p>
          <a:p>
            <a:pPr marL="0" indent="0">
              <a:buNone/>
            </a:pPr>
            <a:r>
              <a:rPr lang="pl-PL" sz="1600" dirty="0" smtClean="0">
                <a:latin typeface="Goudy Old Style"/>
                <a:cs typeface="Goudy Old Style"/>
              </a:rPr>
              <a:t>Includes:</a:t>
            </a:r>
          </a:p>
          <a:p>
            <a:pPr>
              <a:spcBef>
                <a:spcPts val="0"/>
              </a:spcBef>
              <a:buFont typeface="Arial" pitchFamily="34" charset="0"/>
              <a:buChar char="•"/>
            </a:pPr>
            <a:r>
              <a:rPr lang="en-US" sz="1600" dirty="0" smtClean="0">
                <a:latin typeface="Goudy Old Style"/>
                <a:cs typeface="Goudy Old Style"/>
              </a:rPr>
              <a:t>Toner </a:t>
            </a:r>
            <a:r>
              <a:rPr lang="en-US" sz="1600" dirty="0">
                <a:latin typeface="Goudy Old Style"/>
                <a:cs typeface="Goudy Old Style"/>
              </a:rPr>
              <a:t>cartridges (</a:t>
            </a:r>
            <a:r>
              <a:rPr lang="en-US" sz="1600" dirty="0" smtClean="0">
                <a:latin typeface="Goudy Old Style"/>
                <a:cs typeface="Goudy Old Style"/>
              </a:rPr>
              <a:t>capacity: 64,000 </a:t>
            </a:r>
            <a:r>
              <a:rPr lang="en-US" sz="1600" dirty="0">
                <a:latin typeface="Goudy Old Style"/>
                <a:cs typeface="Goudy Old Style"/>
              </a:rPr>
              <a:t>pages </a:t>
            </a:r>
            <a:r>
              <a:rPr lang="en-US" sz="1600" dirty="0" smtClean="0">
                <a:latin typeface="Goudy Old Style"/>
                <a:cs typeface="Goudy Old Style"/>
              </a:rPr>
              <a:t>each</a:t>
            </a:r>
            <a:r>
              <a:rPr lang="en-US" sz="1600" dirty="0">
                <a:latin typeface="Goudy Old Style"/>
                <a:cs typeface="Goudy Old Style"/>
              </a:rPr>
              <a:t>)</a:t>
            </a:r>
            <a:endParaRPr lang="en-US" sz="1600" dirty="0">
              <a:latin typeface="Goudy Old Style"/>
              <a:cs typeface="Goudy Old Style"/>
              <a:hlinkClick r:id="rId3"/>
            </a:endParaRPr>
          </a:p>
          <a:p>
            <a:pPr>
              <a:spcBef>
                <a:spcPts val="0"/>
              </a:spcBef>
              <a:buFont typeface="Arial" pitchFamily="34" charset="0"/>
              <a:buChar char="•"/>
            </a:pPr>
            <a:r>
              <a:rPr lang="pl-PL" sz="1600" dirty="0" smtClean="0">
                <a:latin typeface="Goudy Old Style"/>
                <a:cs typeface="Goudy Old Style"/>
              </a:rPr>
              <a:t>Power </a:t>
            </a:r>
            <a:r>
              <a:rPr lang="pl-PL" sz="1600" dirty="0">
                <a:latin typeface="Goudy Old Style"/>
                <a:cs typeface="Goudy Old Style"/>
              </a:rPr>
              <a:t>cord</a:t>
            </a:r>
          </a:p>
          <a:p>
            <a:pPr>
              <a:spcBef>
                <a:spcPts val="0"/>
              </a:spcBef>
              <a:buFont typeface="Arial" pitchFamily="34" charset="0"/>
              <a:buChar char="•"/>
            </a:pPr>
            <a:r>
              <a:rPr lang="en-US" sz="1600" dirty="0" smtClean="0">
                <a:latin typeface="Goudy Old Style"/>
                <a:cs typeface="Goudy Old Style"/>
              </a:rPr>
              <a:t>Software </a:t>
            </a:r>
            <a:r>
              <a:rPr lang="en-US" sz="1600" dirty="0">
                <a:latin typeface="Goudy Old Style"/>
                <a:cs typeface="Goudy Old Style"/>
              </a:rPr>
              <a:t>and documentation</a:t>
            </a:r>
            <a:endParaRPr lang="pl-PL" sz="1600" dirty="0" smtClean="0">
              <a:latin typeface="Goudy Old Style"/>
              <a:cs typeface="Goudy Old Style"/>
            </a:endParaRPr>
          </a:p>
          <a:p>
            <a:pPr marL="0" indent="0">
              <a:buNone/>
            </a:pPr>
            <a:endParaRPr lang="pl-PL" sz="1600" dirty="0" smtClean="0">
              <a:latin typeface="Goudy Old Style"/>
              <a:cs typeface="Goudy Old Style"/>
            </a:endParaRPr>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Return 6">
            <a:hlinkClick r:id="rId4"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6349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507" y="279602"/>
            <a:ext cx="8528042" cy="1362075"/>
          </a:xfrm>
        </p:spPr>
        <p:txBody>
          <a:bodyPr/>
          <a:lstStyle/>
          <a:p>
            <a:r>
              <a:rPr lang="en-US" dirty="0" smtClean="0"/>
              <a:t>Purchase Plan &amp; Yearly Estimates</a:t>
            </a:r>
            <a:endParaRPr lang="en-US" dirty="0"/>
          </a:p>
        </p:txBody>
      </p:sp>
      <p:sp>
        <p:nvSpPr>
          <p:cNvPr id="5" name="Rectangle 4"/>
          <p:cNvSpPr/>
          <p:nvPr/>
        </p:nvSpPr>
        <p:spPr>
          <a:xfrm>
            <a:off x="324506" y="2147455"/>
            <a:ext cx="6491161" cy="4862870"/>
          </a:xfrm>
          <a:prstGeom prst="rect">
            <a:avLst/>
          </a:prstGeom>
        </p:spPr>
        <p:txBody>
          <a:bodyPr wrap="square">
            <a:spAutoFit/>
          </a:bodyPr>
          <a:lstStyle/>
          <a:p>
            <a:pPr marL="285750" indent="-285750">
              <a:buFont typeface="Courier New"/>
              <a:buChar char="o"/>
            </a:pPr>
            <a:r>
              <a:rPr lang="en-US" sz="2000" b="1" dirty="0" smtClean="0">
                <a:hlinkClick r:id="rId2" action="ppaction://hlinksldjump"/>
              </a:rPr>
              <a:t>Initial Purchase </a:t>
            </a:r>
            <a:endParaRPr lang="en-US" sz="2000" b="1" dirty="0" smtClean="0"/>
          </a:p>
          <a:p>
            <a:pPr marL="285750" indent="-285750">
              <a:buFont typeface="Courier New"/>
              <a:buChar char="o"/>
            </a:pPr>
            <a:endParaRPr lang="en-US" sz="2000" b="1" dirty="0"/>
          </a:p>
          <a:p>
            <a:pPr marL="285750" indent="-285750">
              <a:buFont typeface="Courier New"/>
              <a:buChar char="o"/>
            </a:pPr>
            <a:r>
              <a:rPr lang="en-US" sz="2000" b="1" dirty="0" smtClean="0">
                <a:hlinkClick r:id="rId3" action="ppaction://hlinksldjump"/>
              </a:rPr>
              <a:t>Consumables: Paper</a:t>
            </a:r>
            <a:endParaRPr lang="en-US" sz="2000" b="1" dirty="0" smtClean="0"/>
          </a:p>
          <a:p>
            <a:pPr marL="285750" indent="-285750">
              <a:buFont typeface="Courier New"/>
              <a:buChar char="o"/>
            </a:pPr>
            <a:endParaRPr lang="en-US" sz="2000" b="1" dirty="0" smtClean="0"/>
          </a:p>
          <a:p>
            <a:pPr marL="285750" indent="-285750">
              <a:buFont typeface="Courier New"/>
              <a:buChar char="o"/>
            </a:pPr>
            <a:r>
              <a:rPr lang="en-US" sz="2000" b="1" dirty="0" smtClean="0">
                <a:hlinkClick r:id="rId4" action="ppaction://hlinksldjump"/>
              </a:rPr>
              <a:t>Consumables: Brother HL-2275DW (basic)</a:t>
            </a:r>
            <a:br>
              <a:rPr lang="en-US" sz="2000" b="1" dirty="0" smtClean="0">
                <a:hlinkClick r:id="rId4" action="ppaction://hlinksldjump"/>
              </a:rPr>
            </a:br>
            <a:endParaRPr lang="en-US" sz="2000" b="1" dirty="0" smtClean="0"/>
          </a:p>
          <a:p>
            <a:pPr marL="285750" indent="-285750">
              <a:buFont typeface="Courier New"/>
              <a:buChar char="o"/>
            </a:pPr>
            <a:r>
              <a:rPr lang="en-US" sz="2000" b="1" dirty="0">
                <a:hlinkClick r:id="rId4" action="ppaction://hlinksldjump"/>
              </a:rPr>
              <a:t>Consumables: </a:t>
            </a:r>
            <a:r>
              <a:rPr lang="en-US" sz="2000" b="1" dirty="0" smtClean="0">
                <a:cs typeface="Goudy Old Style"/>
                <a:hlinkClick r:id="rId4" action="ppaction://hlinksldjump"/>
              </a:rPr>
              <a:t>Brother MFC-J4410DW (inkjet)</a:t>
            </a:r>
            <a:endParaRPr lang="en-US" sz="2000" b="1" dirty="0" smtClean="0">
              <a:cs typeface="Goudy Old Style"/>
            </a:endParaRPr>
          </a:p>
          <a:p>
            <a:pPr marL="285750" indent="-285750"/>
            <a:endParaRPr lang="en-US" sz="2000" b="1" dirty="0" smtClean="0">
              <a:solidFill>
                <a:schemeClr val="dk1"/>
              </a:solidFill>
            </a:endParaRPr>
          </a:p>
          <a:p>
            <a:pPr marL="285750" indent="-285750">
              <a:buFont typeface="Courier New"/>
              <a:buChar char="o"/>
            </a:pPr>
            <a:r>
              <a:rPr lang="en-US" sz="2000" b="1" dirty="0">
                <a:hlinkClick r:id="rId5" action="ppaction://hlinksldjump"/>
              </a:rPr>
              <a:t>Consumables: </a:t>
            </a:r>
            <a:r>
              <a:rPr lang="en-US" sz="2000" b="1" dirty="0" smtClean="0">
                <a:cs typeface="Goudy Old Style"/>
                <a:hlinkClick r:id="rId5" action="ppaction://hlinksldjump"/>
              </a:rPr>
              <a:t>Brother </a:t>
            </a:r>
            <a:r>
              <a:rPr lang="en-US" sz="2000" b="1" dirty="0" smtClean="0">
                <a:solidFill>
                  <a:schemeClr val="dk1"/>
                </a:solidFill>
                <a:hlinkClick r:id="rId5" action="ppaction://hlinksldjump"/>
              </a:rPr>
              <a:t>MFC-9560CDW </a:t>
            </a:r>
            <a:r>
              <a:rPr lang="en-US" sz="2000" b="1" dirty="0" smtClean="0">
                <a:cs typeface="Goudy Old Style"/>
                <a:hlinkClick r:id="rId5" action="ppaction://hlinksldjump"/>
              </a:rPr>
              <a:t>(multifunction)</a:t>
            </a:r>
            <a:endParaRPr lang="en-US" sz="2000" b="1" dirty="0" smtClean="0">
              <a:cs typeface="Goudy Old Style"/>
            </a:endParaRPr>
          </a:p>
          <a:p>
            <a:pPr marL="285750" indent="-285750"/>
            <a:endParaRPr lang="en-US" sz="2000" b="1" dirty="0" smtClean="0">
              <a:solidFill>
                <a:schemeClr val="dk1"/>
              </a:solidFill>
            </a:endParaRPr>
          </a:p>
          <a:p>
            <a:pPr marL="285750" indent="-285750">
              <a:buFont typeface="Courier New"/>
              <a:buChar char="o"/>
            </a:pPr>
            <a:r>
              <a:rPr lang="en-US" sz="2000" b="1" dirty="0">
                <a:hlinkClick r:id="rId6" action="ppaction://hlinksldjump"/>
              </a:rPr>
              <a:t>Consumables: Xerox </a:t>
            </a:r>
            <a:r>
              <a:rPr lang="en-US" sz="2000" b="1" dirty="0" smtClean="0">
                <a:hlinkClick r:id="rId6" action="ppaction://hlinksldjump"/>
              </a:rPr>
              <a:t>Work Centre 5150 (copy room)</a:t>
            </a:r>
            <a:r>
              <a:rPr lang="en-US" b="1" dirty="0">
                <a:hlinkClick r:id="rId6" action="ppaction://hlinksldjump"/>
              </a:rPr>
              <a:t/>
            </a:r>
            <a:br>
              <a:rPr lang="en-US" b="1" dirty="0">
                <a:hlinkClick r:id="rId6" action="ppaction://hlinksldjump"/>
              </a:rPr>
            </a:br>
            <a:endParaRPr lang="en-US" b="1" dirty="0" smtClean="0"/>
          </a:p>
          <a:p>
            <a:endParaRPr lang="en-US" dirty="0">
              <a:solidFill>
                <a:schemeClr val="dk1"/>
              </a:solidFill>
            </a:endParaRPr>
          </a:p>
          <a:p>
            <a:endParaRPr lang="en-US" dirty="0" smtClean="0">
              <a:solidFill>
                <a:schemeClr val="dk1"/>
              </a:solidFill>
            </a:endParaRPr>
          </a:p>
          <a:p>
            <a:endParaRPr lang="en-US" dirty="0">
              <a:solidFill>
                <a:schemeClr val="dk1"/>
              </a:solidFill>
            </a:endParaRPr>
          </a:p>
          <a:p>
            <a:endParaRPr lang="en-US" dirty="0"/>
          </a:p>
        </p:txBody>
      </p:sp>
      <p:sp>
        <p:nvSpPr>
          <p:cNvPr id="6" name="Action Button: Home 5">
            <a:hlinkClick r:id="rId7" action="ppaction://hlinksldjump" highlightClick="1"/>
          </p:cNvPr>
          <p:cNvSpPr/>
          <p:nvPr/>
        </p:nvSpPr>
        <p:spPr>
          <a:xfrm>
            <a:off x="7962900" y="6540501"/>
            <a:ext cx="533400" cy="317499"/>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3831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8616" y="240272"/>
            <a:ext cx="6350356" cy="584776"/>
          </a:xfrm>
          <a:prstGeom prst="rect">
            <a:avLst/>
          </a:prstGeom>
          <a:noFill/>
        </p:spPr>
        <p:txBody>
          <a:bodyPr wrap="square" rtlCol="0">
            <a:spAutoFit/>
          </a:bodyPr>
          <a:lstStyle/>
          <a:p>
            <a:pPr algn="ctr"/>
            <a:r>
              <a:rPr lang="en-US" sz="3200" b="1" dirty="0" smtClean="0"/>
              <a:t>Purchase Plan  / Initial Set up</a:t>
            </a:r>
            <a:endParaRPr lang="en-US" sz="3200" b="1" dirty="0"/>
          </a:p>
        </p:txBody>
      </p:sp>
      <p:graphicFrame>
        <p:nvGraphicFramePr>
          <p:cNvPr id="5" name="Table 4"/>
          <p:cNvGraphicFramePr>
            <a:graphicFrameLocks noGrp="1"/>
          </p:cNvGraphicFramePr>
          <p:nvPr>
            <p:extLst>
              <p:ext uri="{D42A27DB-BD31-4B8C-83A1-F6EECF244321}">
                <p14:modId xmlns:p14="http://schemas.microsoft.com/office/powerpoint/2010/main" val="2172179038"/>
              </p:ext>
            </p:extLst>
          </p:nvPr>
        </p:nvGraphicFramePr>
        <p:xfrm>
          <a:off x="173894" y="945925"/>
          <a:ext cx="8833282" cy="4842168"/>
        </p:xfrm>
        <a:graphic>
          <a:graphicData uri="http://schemas.openxmlformats.org/drawingml/2006/table">
            <a:tbl>
              <a:tblPr firstRow="1" bandRow="1">
                <a:tableStyleId>{5C22544A-7EE6-4342-B048-85BDC9FD1C3A}</a:tableStyleId>
              </a:tblPr>
              <a:tblGrid>
                <a:gridCol w="1969446"/>
                <a:gridCol w="1000547"/>
                <a:gridCol w="1944391"/>
                <a:gridCol w="1072822"/>
                <a:gridCol w="1215552"/>
                <a:gridCol w="1630524"/>
              </a:tblGrid>
              <a:tr h="693618">
                <a:tc>
                  <a:txBody>
                    <a:bodyPr/>
                    <a:lstStyle/>
                    <a:p>
                      <a:r>
                        <a:rPr lang="en-US" sz="1400" dirty="0" smtClean="0"/>
                        <a:t>Room</a:t>
                      </a:r>
                      <a:endParaRPr lang="en-US" sz="1400" dirty="0"/>
                    </a:p>
                  </a:txBody>
                  <a:tcPr/>
                </a:tc>
                <a:tc>
                  <a:txBody>
                    <a:bodyPr/>
                    <a:lstStyle/>
                    <a:p>
                      <a:r>
                        <a:rPr lang="en-US" sz="1400" dirty="0" smtClean="0"/>
                        <a:t>Brand</a:t>
                      </a:r>
                      <a:endParaRPr lang="en-US" sz="1400" dirty="0"/>
                    </a:p>
                  </a:txBody>
                  <a:tcPr/>
                </a:tc>
                <a:tc>
                  <a:txBody>
                    <a:bodyPr/>
                    <a:lstStyle/>
                    <a:p>
                      <a:r>
                        <a:rPr lang="en-US" sz="1400" dirty="0" smtClean="0"/>
                        <a:t>Model</a:t>
                      </a:r>
                      <a:endParaRPr lang="en-US" sz="1400" dirty="0"/>
                    </a:p>
                  </a:txBody>
                  <a:tcPr/>
                </a:tc>
                <a:tc>
                  <a:txBody>
                    <a:bodyPr/>
                    <a:lstStyle/>
                    <a:p>
                      <a:r>
                        <a:rPr lang="en-US" sz="1400" dirty="0" smtClean="0"/>
                        <a:t>Price</a:t>
                      </a:r>
                      <a:endParaRPr lang="en-US" sz="1400" dirty="0"/>
                    </a:p>
                  </a:txBody>
                  <a:tcPr/>
                </a:tc>
                <a:tc>
                  <a:txBody>
                    <a:bodyPr/>
                    <a:lstStyle/>
                    <a:p>
                      <a:r>
                        <a:rPr lang="en-US" sz="1400" dirty="0" smtClean="0"/>
                        <a:t>Quantity</a:t>
                      </a:r>
                      <a:endParaRPr lang="en-US" sz="1400" dirty="0"/>
                    </a:p>
                  </a:txBody>
                  <a:tcPr/>
                </a:tc>
                <a:tc>
                  <a:txBody>
                    <a:bodyPr/>
                    <a:lstStyle/>
                    <a:p>
                      <a:r>
                        <a:rPr lang="en-US" sz="1400" dirty="0" smtClean="0"/>
                        <a:t>Total </a:t>
                      </a:r>
                      <a:r>
                        <a:rPr lang="en-US" sz="1400" baseline="0" dirty="0" smtClean="0"/>
                        <a:t> Cost</a:t>
                      </a:r>
                      <a:endParaRPr lang="en-US" sz="1400" dirty="0"/>
                    </a:p>
                  </a:txBody>
                  <a:tcPr/>
                </a:tc>
              </a:tr>
              <a:tr h="487538">
                <a:tc>
                  <a:txBody>
                    <a:bodyPr/>
                    <a:lstStyle/>
                    <a:p>
                      <a:r>
                        <a:rPr lang="en-US" sz="1400" b="1" dirty="0" smtClean="0">
                          <a:latin typeface="+mj-lt"/>
                        </a:rPr>
                        <a:t>Classrooms</a:t>
                      </a:r>
                      <a:endParaRPr lang="en-US" sz="1400" b="1" dirty="0">
                        <a:latin typeface="+mj-lt"/>
                      </a:endParaRPr>
                    </a:p>
                  </a:txBody>
                  <a:tcPr/>
                </a:tc>
                <a:tc>
                  <a:txBody>
                    <a:bodyPr/>
                    <a:lstStyle/>
                    <a:p>
                      <a:r>
                        <a:rPr lang="en-US" sz="1400" b="0" dirty="0" smtClean="0">
                          <a:latin typeface="+mj-lt"/>
                        </a:rPr>
                        <a:t>Brother</a:t>
                      </a:r>
                      <a:endParaRPr lang="en-US" sz="1400" b="0" dirty="0">
                        <a:latin typeface="+mj-lt"/>
                      </a:endParaRPr>
                    </a:p>
                  </a:txBody>
                  <a:tcPr/>
                </a:tc>
                <a:tc>
                  <a:txBody>
                    <a:bodyPr/>
                    <a:lstStyle/>
                    <a:p>
                      <a:r>
                        <a:rPr lang="en-US" sz="1400" b="0" kern="1200" dirty="0" smtClean="0">
                          <a:solidFill>
                            <a:schemeClr val="dk1"/>
                          </a:solidFill>
                          <a:latin typeface="+mj-lt"/>
                          <a:ea typeface="+mn-ea"/>
                          <a:cs typeface="+mn-cs"/>
                        </a:rPr>
                        <a:t>HL-2275DW</a:t>
                      </a:r>
                      <a:endParaRPr lang="en-US" sz="1400" b="0" dirty="0">
                        <a:latin typeface="+mj-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mj-lt"/>
                        </a:rPr>
                        <a:t>$149.99</a:t>
                      </a:r>
                    </a:p>
                    <a:p>
                      <a:pPr algn="r"/>
                      <a:endParaRPr lang="en-US" sz="1400" b="0" dirty="0">
                        <a:latin typeface="+mj-lt"/>
                      </a:endParaRPr>
                    </a:p>
                  </a:txBody>
                  <a:tcPr/>
                </a:tc>
                <a:tc>
                  <a:txBody>
                    <a:bodyPr/>
                    <a:lstStyle/>
                    <a:p>
                      <a:r>
                        <a:rPr lang="en-US" sz="1400" b="0" baseline="0" dirty="0" smtClean="0">
                          <a:latin typeface="+mj-lt"/>
                        </a:rPr>
                        <a:t>X 17</a:t>
                      </a:r>
                      <a:endParaRPr lang="en-US" sz="1400" b="0" dirty="0">
                        <a:latin typeface="+mj-lt"/>
                      </a:endParaRPr>
                    </a:p>
                  </a:txBody>
                  <a:tcPr/>
                </a:tc>
                <a:tc>
                  <a:txBody>
                    <a:bodyPr/>
                    <a:lstStyle/>
                    <a:p>
                      <a:pPr algn="r"/>
                      <a:r>
                        <a:rPr lang="en-US" sz="1400" b="0" dirty="0" smtClean="0">
                          <a:latin typeface="+mj-lt"/>
                        </a:rPr>
                        <a:t>$2550</a:t>
                      </a:r>
                      <a:endParaRPr lang="en-US" sz="1400" b="0" dirty="0">
                        <a:latin typeface="+mj-lt"/>
                      </a:endParaRPr>
                    </a:p>
                  </a:txBody>
                  <a:tcPr anchor="b"/>
                </a:tc>
              </a:tr>
              <a:tr h="446952">
                <a:tc>
                  <a:txBody>
                    <a:bodyPr/>
                    <a:lstStyle/>
                    <a:p>
                      <a:r>
                        <a:rPr lang="en-US" sz="1400" b="1" dirty="0" smtClean="0">
                          <a:latin typeface="+mj-lt"/>
                        </a:rPr>
                        <a:t>Art Room</a:t>
                      </a:r>
                      <a:endParaRPr lang="en-US" sz="1400" b="1" dirty="0">
                        <a:latin typeface="+mj-lt"/>
                      </a:endParaRPr>
                    </a:p>
                  </a:txBody>
                  <a:tcPr/>
                </a:tc>
                <a:tc>
                  <a:txBody>
                    <a:bodyPr/>
                    <a:lstStyle/>
                    <a:p>
                      <a:r>
                        <a:rPr lang="en-US" sz="1400" b="0" dirty="0" smtClean="0">
                          <a:latin typeface="+mj-lt"/>
                        </a:rPr>
                        <a:t>Brother</a:t>
                      </a:r>
                      <a:endParaRPr lang="en-US" sz="1400" b="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j-lt"/>
                          <a:ea typeface="+mn-ea"/>
                          <a:cs typeface="Goudy Old Style"/>
                        </a:rPr>
                        <a:t>MFC-J4410DW</a:t>
                      </a:r>
                      <a:endParaRPr lang="en-US" sz="1400" b="0" dirty="0" smtClean="0">
                        <a:latin typeface="+mj-lt"/>
                        <a:cs typeface="Goudy Old Style"/>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latin typeface="+mj-lt"/>
                          <a:cs typeface="Goudy Old Style"/>
                        </a:rPr>
                        <a:t>$179.99</a:t>
                      </a:r>
                    </a:p>
                  </a:txBody>
                  <a:tcPr/>
                </a:tc>
                <a:tc>
                  <a:txBody>
                    <a:bodyPr/>
                    <a:lstStyle/>
                    <a:p>
                      <a:r>
                        <a:rPr lang="en-US" sz="1400" b="0" dirty="0" smtClean="0">
                          <a:latin typeface="+mj-lt"/>
                        </a:rPr>
                        <a:t>X 1</a:t>
                      </a:r>
                      <a:endParaRPr lang="en-US" sz="1400" b="0" dirty="0">
                        <a:latin typeface="+mj-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latin typeface="+mj-lt"/>
                          <a:cs typeface="Goudy Old Style"/>
                        </a:rPr>
                        <a:t>$180</a:t>
                      </a:r>
                    </a:p>
                  </a:txBody>
                  <a:tcPr anchor="b"/>
                </a:tc>
              </a:tr>
              <a:tr h="581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rPr>
                        <a:t>Library/Computer Lab</a:t>
                      </a:r>
                    </a:p>
                  </a:txBody>
                  <a:tcPr/>
                </a:tc>
                <a:tc>
                  <a:txBody>
                    <a:bodyPr/>
                    <a:lstStyle/>
                    <a:p>
                      <a:r>
                        <a:rPr lang="en-US" sz="1400" b="0" dirty="0" smtClean="0">
                          <a:latin typeface="+mj-lt"/>
                        </a:rPr>
                        <a:t>Brother</a:t>
                      </a:r>
                      <a:endParaRPr lang="en-US" sz="1400" b="0" dirty="0">
                        <a:latin typeface="+mj-lt"/>
                      </a:endParaRPr>
                    </a:p>
                  </a:txBody>
                  <a:tcPr/>
                </a:tc>
                <a:tc>
                  <a:txBody>
                    <a:bodyPr/>
                    <a:lstStyle/>
                    <a:p>
                      <a:r>
                        <a:rPr lang="en-US" sz="1400" b="0" kern="1200" dirty="0" smtClean="0">
                          <a:solidFill>
                            <a:schemeClr val="dk1"/>
                          </a:solidFill>
                          <a:latin typeface="+mj-lt"/>
                          <a:ea typeface="+mn-ea"/>
                          <a:cs typeface="+mn-cs"/>
                        </a:rPr>
                        <a:t>MFC-9560CDW</a:t>
                      </a:r>
                      <a:endParaRPr lang="en-US" sz="1400" b="0" dirty="0">
                        <a:latin typeface="+mj-lt"/>
                      </a:endParaRPr>
                    </a:p>
                  </a:txBody>
                  <a:tcPr/>
                </a:tc>
                <a:tc>
                  <a:txBody>
                    <a:bodyPr/>
                    <a:lstStyle/>
                    <a:p>
                      <a:pPr algn="r"/>
                      <a:r>
                        <a:rPr lang="en-US" sz="1400" b="0" dirty="0" smtClean="0">
                          <a:latin typeface="+mj-lt"/>
                        </a:rPr>
                        <a:t>$649.99</a:t>
                      </a:r>
                      <a:endParaRPr lang="en-US" sz="1400" b="0" dirty="0">
                        <a:latin typeface="+mj-lt"/>
                      </a:endParaRPr>
                    </a:p>
                  </a:txBody>
                  <a:tcPr/>
                </a:tc>
                <a:tc>
                  <a:txBody>
                    <a:bodyPr/>
                    <a:lstStyle/>
                    <a:p>
                      <a:r>
                        <a:rPr lang="en-US" sz="1400" b="0" dirty="0" smtClean="0">
                          <a:latin typeface="+mj-lt"/>
                        </a:rPr>
                        <a:t>X </a:t>
                      </a:r>
                      <a:r>
                        <a:rPr lang="en-US" sz="1400" b="0" baseline="0" dirty="0" smtClean="0">
                          <a:latin typeface="+mj-lt"/>
                        </a:rPr>
                        <a:t>2</a:t>
                      </a:r>
                      <a:endParaRPr lang="en-US" sz="1400" b="0" dirty="0">
                        <a:latin typeface="+mj-lt"/>
                      </a:endParaRPr>
                    </a:p>
                  </a:txBody>
                  <a:tcPr/>
                </a:tc>
                <a:tc>
                  <a:txBody>
                    <a:bodyPr/>
                    <a:lstStyle/>
                    <a:p>
                      <a:pPr algn="r"/>
                      <a:r>
                        <a:rPr lang="en-US" sz="1400" b="0" dirty="0" smtClean="0">
                          <a:latin typeface="+mj-lt"/>
                        </a:rPr>
                        <a:t>$1300</a:t>
                      </a:r>
                      <a:endParaRPr lang="en-US" sz="1400" b="0" dirty="0">
                        <a:latin typeface="+mj-lt"/>
                      </a:endParaRPr>
                    </a:p>
                  </a:txBody>
                  <a:tcPr anchor="b"/>
                </a:tc>
              </a:tr>
              <a:tr h="623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rPr>
                        <a:t>Copy</a:t>
                      </a:r>
                      <a:r>
                        <a:rPr lang="en-US" sz="1400" b="1" baseline="0" dirty="0" smtClean="0">
                          <a:latin typeface="+mj-lt"/>
                        </a:rPr>
                        <a:t> room (Office)</a:t>
                      </a:r>
                      <a:endParaRPr lang="en-US" sz="1400" b="1" dirty="0" smtClean="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j-lt"/>
                        </a:rPr>
                        <a:t>Xerox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j-lt"/>
                          <a:cs typeface="Goudy Old Style"/>
                        </a:rPr>
                        <a:t>Xerox</a:t>
                      </a:r>
                      <a:r>
                        <a:rPr lang="en-US" sz="1400" b="0" baseline="0" dirty="0" smtClean="0">
                          <a:latin typeface="+mj-lt"/>
                          <a:cs typeface="Goudy Old Style"/>
                        </a:rPr>
                        <a:t> </a:t>
                      </a:r>
                      <a:r>
                        <a:rPr lang="en-US" sz="1400" b="0" dirty="0" smtClean="0">
                          <a:latin typeface="+mj-lt"/>
                          <a:cs typeface="Goudy Old Style"/>
                        </a:rPr>
                        <a:t>WorkCentre 5150</a:t>
                      </a:r>
                    </a:p>
                  </a:txBody>
                  <a:tcPr/>
                </a:tc>
                <a:tc>
                  <a:txBody>
                    <a:bodyPr/>
                    <a:lstStyle/>
                    <a:p>
                      <a:pPr algn="r"/>
                      <a:r>
                        <a:rPr lang="en-US" sz="1400" b="0" dirty="0" smtClean="0">
                          <a:latin typeface="+mj-lt"/>
                        </a:rPr>
                        <a:t>$13,399</a:t>
                      </a:r>
                      <a:endParaRPr lang="en-US" sz="1400" b="0" dirty="0">
                        <a:latin typeface="+mj-lt"/>
                      </a:endParaRPr>
                    </a:p>
                  </a:txBody>
                  <a:tcPr/>
                </a:tc>
                <a:tc>
                  <a:txBody>
                    <a:bodyPr/>
                    <a:lstStyle/>
                    <a:p>
                      <a:r>
                        <a:rPr lang="en-US" sz="1400" b="0" dirty="0" smtClean="0">
                          <a:latin typeface="+mj-lt"/>
                        </a:rPr>
                        <a:t>X 1</a:t>
                      </a:r>
                      <a:endParaRPr lang="en-US" sz="1400" b="0" dirty="0">
                        <a:latin typeface="+mj-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latin typeface="+mj-lt"/>
                          <a:cs typeface="Goudy Old Style"/>
                        </a:rPr>
                        <a:t>$13,400</a:t>
                      </a:r>
                    </a:p>
                  </a:txBody>
                  <a:tcPr anchor="b"/>
                </a:tc>
              </a:tr>
              <a:tr h="623343">
                <a:tc>
                  <a:txBody>
                    <a:bodyPr/>
                    <a:lstStyle/>
                    <a:p>
                      <a:endParaRPr lang="en-US" sz="1400" dirty="0"/>
                    </a:p>
                  </a:txBody>
                  <a:tcPr/>
                </a:tc>
                <a:tc>
                  <a:txBody>
                    <a:bodyPr/>
                    <a:lstStyle/>
                    <a:p>
                      <a:endParaRPr lang="en-US" sz="1400" dirty="0"/>
                    </a:p>
                  </a:txBody>
                  <a:tcPr/>
                </a:tc>
                <a:tc>
                  <a:txBody>
                    <a:bodyPr/>
                    <a:lstStyle/>
                    <a:p>
                      <a:endParaRPr lang="en-US" sz="1600" b="1" dirty="0"/>
                    </a:p>
                  </a:txBody>
                  <a:tcPr/>
                </a:tc>
                <a:tc>
                  <a:txBody>
                    <a:bodyPr/>
                    <a:lstStyle/>
                    <a:p>
                      <a:pPr algn="r"/>
                      <a:endParaRPr lang="en-US" sz="1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0" dirty="0" smtClean="0"/>
                        <a:t>Total</a:t>
                      </a:r>
                    </a:p>
                  </a:txBody>
                  <a:tcPr anchor="b"/>
                </a:tc>
                <a:tc>
                  <a:txBody>
                    <a:bodyPr/>
                    <a:lstStyle/>
                    <a:p>
                      <a:pPr algn="r"/>
                      <a:r>
                        <a:rPr lang="en-US" sz="1600" b="1" i="0" dirty="0" smtClean="0"/>
                        <a:t>$17,430</a:t>
                      </a:r>
                      <a:endParaRPr lang="en-US" sz="1600" b="1" i="0" dirty="0"/>
                    </a:p>
                  </a:txBody>
                  <a:tcPr anchor="b"/>
                </a:tc>
              </a:tr>
              <a:tr h="688289">
                <a:tc>
                  <a:txBody>
                    <a:bodyPr/>
                    <a:lstStyle/>
                    <a:p>
                      <a:r>
                        <a:rPr lang="en-US" sz="1400" dirty="0" smtClean="0"/>
                        <a:t>First Year </a:t>
                      </a:r>
                    </a:p>
                    <a:p>
                      <a:r>
                        <a:rPr lang="en-US" sz="1400" dirty="0" smtClean="0"/>
                        <a:t>Consumables</a:t>
                      </a:r>
                    </a:p>
                    <a:p>
                      <a:r>
                        <a:rPr lang="en-US" sz="1400" dirty="0" smtClean="0"/>
                        <a:t>(including paper) </a:t>
                      </a:r>
                      <a:endParaRPr lang="en-US" sz="1400" dirty="0"/>
                    </a:p>
                  </a:txBody>
                  <a:tcPr/>
                </a:tc>
                <a:tc>
                  <a:txBody>
                    <a:bodyPr/>
                    <a:lstStyle/>
                    <a:p>
                      <a:endParaRPr lang="en-US" sz="1400" dirty="0"/>
                    </a:p>
                  </a:txBody>
                  <a:tcPr/>
                </a:tc>
                <a:tc>
                  <a:txBody>
                    <a:bodyPr/>
                    <a:lstStyle/>
                    <a:p>
                      <a:r>
                        <a:rPr lang="en-US" sz="1400" dirty="0" smtClean="0"/>
                        <a:t>Refer</a:t>
                      </a:r>
                      <a:r>
                        <a:rPr lang="en-US" sz="1400" baseline="0" dirty="0" smtClean="0"/>
                        <a:t> to Purchase Plan/Consumables</a:t>
                      </a:r>
                      <a:endParaRPr lang="en-US" sz="1400" dirty="0"/>
                    </a:p>
                  </a:txBody>
                  <a:tcPr/>
                </a:tc>
                <a:tc>
                  <a:txBody>
                    <a:bodyPr/>
                    <a:lstStyle/>
                    <a:p>
                      <a:endParaRPr lang="en-US" sz="1400" dirty="0"/>
                    </a:p>
                  </a:txBody>
                  <a:tcPr/>
                </a:tc>
                <a:tc>
                  <a:txBody>
                    <a:bodyPr/>
                    <a:lstStyle/>
                    <a:p>
                      <a:pPr lvl="0" algn="r"/>
                      <a:r>
                        <a:rPr lang="en-US" sz="1600" b="1" dirty="0" smtClean="0"/>
                        <a:t>Total</a:t>
                      </a:r>
                      <a:r>
                        <a:rPr lang="en-US" sz="1400" b="1" dirty="0" smtClean="0"/>
                        <a:t> </a:t>
                      </a:r>
                      <a:endParaRPr lang="en-US" sz="1400" b="1" dirty="0"/>
                    </a:p>
                  </a:txBody>
                  <a:tcPr anchor="b"/>
                </a:tc>
                <a:tc>
                  <a:txBody>
                    <a:bodyPr/>
                    <a:lstStyle/>
                    <a:p>
                      <a:pPr algn="r"/>
                      <a:r>
                        <a:rPr lang="en-US" sz="1600" b="1" dirty="0" smtClean="0"/>
                        <a:t>$18,685</a:t>
                      </a:r>
                      <a:endParaRPr lang="en-US" sz="1600" b="1" dirty="0"/>
                    </a:p>
                  </a:txBody>
                  <a:tcPr anchor="b"/>
                </a:tc>
              </a:tr>
              <a:tr h="623343">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pPr lvl="0" algn="r"/>
                      <a:r>
                        <a:rPr lang="en-US" sz="1600" b="1" dirty="0" smtClean="0">
                          <a:solidFill>
                            <a:schemeClr val="bg1"/>
                          </a:solidFill>
                          <a:latin typeface="Adobe Gothic Std B" pitchFamily="34" charset="-128"/>
                          <a:ea typeface="Adobe Gothic Std B" pitchFamily="34" charset="-128"/>
                        </a:rPr>
                        <a:t>Approx.</a:t>
                      </a:r>
                      <a:r>
                        <a:rPr lang="en-US" sz="1600" b="1" baseline="0" dirty="0" smtClean="0">
                          <a:solidFill>
                            <a:schemeClr val="bg1"/>
                          </a:solidFill>
                          <a:latin typeface="Adobe Gothic Std B" pitchFamily="34" charset="-128"/>
                          <a:ea typeface="Adobe Gothic Std B" pitchFamily="34" charset="-128"/>
                        </a:rPr>
                        <a:t> </a:t>
                      </a:r>
                      <a:r>
                        <a:rPr lang="en-US" sz="1600" b="1" dirty="0" smtClean="0">
                          <a:solidFill>
                            <a:schemeClr val="bg1"/>
                          </a:solidFill>
                          <a:latin typeface="Adobe Gothic Std B" pitchFamily="34" charset="-128"/>
                          <a:ea typeface="Adobe Gothic Std B" pitchFamily="34" charset="-128"/>
                        </a:rPr>
                        <a:t>TOTAL</a:t>
                      </a:r>
                      <a:r>
                        <a:rPr lang="en-US" sz="1600" b="1" baseline="0" dirty="0" smtClean="0">
                          <a:solidFill>
                            <a:schemeClr val="bg1"/>
                          </a:solidFill>
                          <a:latin typeface="Adobe Gothic Std B" pitchFamily="34" charset="-128"/>
                          <a:ea typeface="Adobe Gothic Std B" pitchFamily="34" charset="-128"/>
                        </a:rPr>
                        <a:t> </a:t>
                      </a:r>
                      <a:endParaRPr lang="en-US" sz="1600" b="1" dirty="0">
                        <a:solidFill>
                          <a:schemeClr val="bg1"/>
                        </a:solidFill>
                        <a:latin typeface="Adobe Gothic Std B" pitchFamily="34" charset="-128"/>
                        <a:ea typeface="Adobe Gothic Std B" pitchFamily="34" charset="-128"/>
                      </a:endParaRPr>
                    </a:p>
                  </a:txBody>
                  <a:tcPr anchor="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dobe Gothic Std B" pitchFamily="34" charset="-128"/>
                          <a:ea typeface="Adobe Gothic Std B" pitchFamily="34" charset="-128"/>
                        </a:rPr>
                        <a:t>$36,000</a:t>
                      </a:r>
                    </a:p>
                    <a:p>
                      <a:pPr algn="r"/>
                      <a:endParaRPr lang="en-US" sz="1600" b="1" dirty="0">
                        <a:solidFill>
                          <a:schemeClr val="bg1"/>
                        </a:solidFill>
                        <a:latin typeface="Adobe Gothic Std B" pitchFamily="34" charset="-128"/>
                        <a:ea typeface="Adobe Gothic Std B" pitchFamily="34" charset="-128"/>
                      </a:endParaRPr>
                    </a:p>
                  </a:txBody>
                  <a:tcPr anchor="b">
                    <a:solidFill>
                      <a:schemeClr val="accent1"/>
                    </a:solidFill>
                  </a:tcPr>
                </a:tc>
              </a:tr>
            </a:tbl>
          </a:graphicData>
        </a:graphic>
      </p:graphicFrame>
      <p:sp>
        <p:nvSpPr>
          <p:cNvPr id="6" name="TextBox 5"/>
          <p:cNvSpPr txBox="1"/>
          <p:nvPr/>
        </p:nvSpPr>
        <p:spPr>
          <a:xfrm>
            <a:off x="4100015" y="5980837"/>
            <a:ext cx="4623382" cy="338554"/>
          </a:xfrm>
          <a:prstGeom prst="rect">
            <a:avLst/>
          </a:prstGeom>
          <a:noFill/>
        </p:spPr>
        <p:txBody>
          <a:bodyPr wrap="none" rtlCol="0">
            <a:spAutoFit/>
          </a:bodyPr>
          <a:lstStyle/>
          <a:p>
            <a:r>
              <a:rPr lang="en-US" sz="1600" b="1" dirty="0" smtClean="0"/>
              <a:t>Most prices based from “BrotherMall” quotes</a:t>
            </a:r>
            <a:endParaRPr lang="en-US" sz="1600" b="1" dirty="0"/>
          </a:p>
        </p:txBody>
      </p:sp>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Return 7">
            <a:hlinkClick r:id="rId2"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5294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sz="4000" b="1" dirty="0" smtClean="0"/>
              <a:t>Consumables</a:t>
            </a:r>
            <a:endParaRPr lang="en-US" sz="4000" b="1" dirty="0"/>
          </a:p>
        </p:txBody>
      </p:sp>
      <p:sp>
        <p:nvSpPr>
          <p:cNvPr id="3" name="Content Placeholder 2"/>
          <p:cNvSpPr>
            <a:spLocks noGrp="1"/>
          </p:cNvSpPr>
          <p:nvPr>
            <p:ph idx="1"/>
          </p:nvPr>
        </p:nvSpPr>
        <p:spPr>
          <a:xfrm>
            <a:off x="457200" y="1600200"/>
            <a:ext cx="8229600" cy="3403599"/>
          </a:xfrm>
        </p:spPr>
        <p:txBody>
          <a:bodyPr/>
          <a:lstStyle/>
          <a:p>
            <a:r>
              <a:rPr lang="en-US" dirty="0" smtClean="0"/>
              <a:t>One extra box of most consumables will be maintained in the copy room off the office.</a:t>
            </a:r>
          </a:p>
          <a:p>
            <a:r>
              <a:rPr lang="en-US" dirty="0" smtClean="0"/>
              <a:t>When ever a consumable is used a replacement will be ordered.</a:t>
            </a:r>
          </a:p>
        </p:txBody>
      </p:sp>
      <p:pic>
        <p:nvPicPr>
          <p:cNvPr id="4" name="Picture 3"/>
          <p:cNvPicPr>
            <a:picLocks noChangeAspect="1"/>
          </p:cNvPicPr>
          <p:nvPr/>
        </p:nvPicPr>
        <p:blipFill>
          <a:blip r:embed="rId2"/>
          <a:stretch>
            <a:fillRect/>
          </a:stretch>
        </p:blipFill>
        <p:spPr>
          <a:xfrm>
            <a:off x="4773613" y="3597215"/>
            <a:ext cx="3454400" cy="2583891"/>
          </a:xfrm>
          <a:prstGeom prst="rect">
            <a:avLst/>
          </a:prstGeom>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2239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772" y="156294"/>
            <a:ext cx="5981626" cy="584776"/>
          </a:xfrm>
          <a:prstGeom prst="rect">
            <a:avLst/>
          </a:prstGeom>
          <a:noFill/>
        </p:spPr>
        <p:txBody>
          <a:bodyPr wrap="square" rtlCol="0">
            <a:spAutoFit/>
          </a:bodyPr>
          <a:lstStyle/>
          <a:p>
            <a:pPr algn="ctr"/>
            <a:r>
              <a:rPr lang="en-US" sz="3200" b="1" dirty="0" smtClean="0"/>
              <a:t>Paper/year</a:t>
            </a:r>
            <a:endParaRPr lang="en-US" sz="3200" b="1" dirty="0"/>
          </a:p>
        </p:txBody>
      </p:sp>
      <p:graphicFrame>
        <p:nvGraphicFramePr>
          <p:cNvPr id="8" name="Table 7"/>
          <p:cNvGraphicFramePr>
            <a:graphicFrameLocks noGrp="1"/>
          </p:cNvGraphicFramePr>
          <p:nvPr>
            <p:extLst>
              <p:ext uri="{D42A27DB-BD31-4B8C-83A1-F6EECF244321}">
                <p14:modId xmlns:p14="http://schemas.microsoft.com/office/powerpoint/2010/main" val="2960878013"/>
              </p:ext>
            </p:extLst>
          </p:nvPr>
        </p:nvGraphicFramePr>
        <p:xfrm>
          <a:off x="454843" y="3840529"/>
          <a:ext cx="8431483" cy="1693167"/>
        </p:xfrm>
        <a:graphic>
          <a:graphicData uri="http://schemas.openxmlformats.org/drawingml/2006/table">
            <a:tbl>
              <a:tblPr firstRow="1" bandRow="1">
                <a:tableStyleId>{5C22544A-7EE6-4342-B048-85BDC9FD1C3A}</a:tableStyleId>
              </a:tblPr>
              <a:tblGrid>
                <a:gridCol w="1425041"/>
                <a:gridCol w="961901"/>
                <a:gridCol w="2743200"/>
                <a:gridCol w="890649"/>
                <a:gridCol w="1235034"/>
                <a:gridCol w="1175658"/>
              </a:tblGrid>
              <a:tr h="412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Paper</a:t>
                      </a:r>
                    </a:p>
                  </a:txBody>
                  <a:tcPr/>
                </a:tc>
                <a:tc>
                  <a:txBody>
                    <a:bodyPr/>
                    <a:lstStyle/>
                    <a:p>
                      <a:r>
                        <a:rPr lang="en-US" sz="1400" dirty="0" smtClean="0"/>
                        <a:t>Item</a:t>
                      </a:r>
                      <a:r>
                        <a:rPr lang="en-US" sz="1400" baseline="0" dirty="0" smtClean="0"/>
                        <a:t> #</a:t>
                      </a:r>
                      <a:endParaRPr lang="en-US" sz="1400" dirty="0" smtClean="0"/>
                    </a:p>
                  </a:txBody>
                  <a:tcPr/>
                </a:tc>
                <a:tc>
                  <a:txBody>
                    <a:bodyPr/>
                    <a:lstStyle/>
                    <a:p>
                      <a:r>
                        <a:rPr lang="en-US" sz="1400" dirty="0" smtClean="0"/>
                        <a:t>Description </a:t>
                      </a:r>
                      <a:endParaRPr lang="en-US" sz="1400" dirty="0"/>
                    </a:p>
                  </a:txBody>
                  <a:tcPr/>
                </a:tc>
                <a:tc>
                  <a:txBody>
                    <a:bodyPr/>
                    <a:lstStyle/>
                    <a:p>
                      <a:r>
                        <a:rPr lang="en-US" sz="1400" dirty="0" smtClean="0"/>
                        <a:t>Price</a:t>
                      </a:r>
                      <a:endParaRPr lang="en-US" sz="1400" dirty="0"/>
                    </a:p>
                  </a:txBody>
                  <a:tcPr anchor="ctr"/>
                </a:tc>
                <a:tc>
                  <a:txBody>
                    <a:bodyPr/>
                    <a:lstStyle/>
                    <a:p>
                      <a:r>
                        <a:rPr lang="en-US" sz="1400" dirty="0" smtClean="0"/>
                        <a:t>Amount</a:t>
                      </a:r>
                      <a:endParaRPr lang="en-US" sz="1400" dirty="0"/>
                    </a:p>
                  </a:txBody>
                  <a:tcPr/>
                </a:tc>
                <a:tc>
                  <a:txBody>
                    <a:bodyPr/>
                    <a:lstStyle/>
                    <a:p>
                      <a:pPr algn="r"/>
                      <a:r>
                        <a:rPr lang="en-US" sz="1400" dirty="0" smtClean="0"/>
                        <a:t>Total Cost</a:t>
                      </a:r>
                      <a:endParaRPr lang="en-US" sz="1400" dirty="0"/>
                    </a:p>
                  </a:txBody>
                  <a:tcPr/>
                </a:tc>
              </a:tr>
              <a:tr h="1280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latin typeface="+mn-lt"/>
                        <a:cs typeface="Goudy Old Style"/>
                      </a:endParaRPr>
                    </a:p>
                  </a:txBody>
                  <a:tcPr/>
                </a:tc>
                <a:tc>
                  <a:txBody>
                    <a:bodyPr/>
                    <a:lstStyle/>
                    <a:p>
                      <a:r>
                        <a:rPr lang="en-US" sz="1400" b="1" dirty="0" smtClean="0"/>
                        <a:t>513096</a:t>
                      </a:r>
                    </a:p>
                    <a:p>
                      <a:r>
                        <a:rPr lang="en-US" sz="1400" b="1" dirty="0" smtClean="0"/>
                        <a:t>(Staples)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latin typeface="+mn-lt"/>
                        <a:cs typeface="Goudy Old Style"/>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Cartons of Paper, 20lb, multipurpose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(5,000</a:t>
                      </a:r>
                      <a:r>
                        <a:rPr lang="en-US" sz="1400" baseline="0" dirty="0" smtClean="0"/>
                        <a:t> sheets)</a:t>
                      </a:r>
                      <a:endParaRPr lang="en-US" sz="1400" dirty="0" smtClean="0"/>
                    </a:p>
                    <a:p>
                      <a:endParaRPr lang="en-US" sz="1400" dirty="0" smtClean="0">
                        <a:latin typeface="+mn-lt"/>
                        <a:cs typeface="Goudy Old Style"/>
                      </a:endParaRPr>
                    </a:p>
                  </a:txBody>
                  <a:tcPr/>
                </a:tc>
                <a:tc>
                  <a:txBody>
                    <a:bodyPr/>
                    <a:lstStyle/>
                    <a:p>
                      <a:r>
                        <a:rPr lang="en-US" sz="1400" dirty="0" smtClean="0">
                          <a:latin typeface="+mn-lt"/>
                          <a:cs typeface="Goudy Old Style"/>
                        </a:rPr>
                        <a:t>$49.99</a:t>
                      </a:r>
                    </a:p>
                    <a:p>
                      <a:r>
                        <a:rPr lang="en-US" sz="1400" dirty="0" smtClean="0">
                          <a:latin typeface="+mn-lt"/>
                          <a:cs typeface="Goudy Old Style"/>
                        </a:rPr>
                        <a:t>-25.00 rebate=</a:t>
                      </a:r>
                    </a:p>
                    <a:p>
                      <a:r>
                        <a:rPr lang="en-US" sz="1400" dirty="0" smtClean="0">
                          <a:latin typeface="+mn-lt"/>
                          <a:cs typeface="Goudy Old Style"/>
                        </a:rPr>
                        <a:t>24.99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Goudy Old Style"/>
                        </a:rPr>
                        <a:t>x160</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Goudy Old Style"/>
                        </a:rPr>
                        <a:t>(800,000 prints)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cs typeface="Goudy Old Style"/>
                        </a:rPr>
                        <a:t>$4,000</a:t>
                      </a:r>
                    </a:p>
                  </a:txBody>
                  <a:tcPr>
                    <a:solidFill>
                      <a:schemeClr val="bg1"/>
                    </a:solidFill>
                  </a:tcPr>
                </a:tc>
              </a:tr>
            </a:tbl>
          </a:graphicData>
        </a:graphic>
      </p:graphicFrame>
      <p:pic>
        <p:nvPicPr>
          <p:cNvPr id="1026" name="Picture 2" descr="http://wa3.www.americanhotel.com/images/ThImages/STP/s0264751_s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585" y="988146"/>
            <a:ext cx="3810000" cy="2447926"/>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Return 5">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2809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772" y="1915"/>
            <a:ext cx="5981626" cy="584776"/>
          </a:xfrm>
          <a:prstGeom prst="rect">
            <a:avLst/>
          </a:prstGeom>
          <a:noFill/>
        </p:spPr>
        <p:txBody>
          <a:bodyPr wrap="square" rtlCol="0">
            <a:spAutoFit/>
          </a:bodyPr>
          <a:lstStyle/>
          <a:p>
            <a:pPr algn="ctr"/>
            <a:r>
              <a:rPr lang="en-US" sz="3200" b="1" dirty="0" smtClean="0"/>
              <a:t>Purchase Plan:  Consumables/year</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1499369227"/>
              </p:ext>
            </p:extLst>
          </p:nvPr>
        </p:nvGraphicFramePr>
        <p:xfrm>
          <a:off x="273133" y="3174451"/>
          <a:ext cx="8470817" cy="2510636"/>
        </p:xfrm>
        <a:graphic>
          <a:graphicData uri="http://schemas.openxmlformats.org/drawingml/2006/table">
            <a:tbl>
              <a:tblPr firstRow="1" bandRow="1">
                <a:tableStyleId>{5C22544A-7EE6-4342-B048-85BDC9FD1C3A}</a:tableStyleId>
              </a:tblPr>
              <a:tblGrid>
                <a:gridCol w="1238287"/>
                <a:gridCol w="3269634"/>
                <a:gridCol w="1154807"/>
                <a:gridCol w="1460900"/>
                <a:gridCol w="1347189"/>
              </a:tblGrid>
              <a:tr h="296883">
                <a:tc>
                  <a:txBody>
                    <a:bodyPr/>
                    <a:lstStyle/>
                    <a:p>
                      <a:pPr algn="ctr"/>
                      <a:r>
                        <a:rPr lang="en-US" sz="1400" b="1" dirty="0" smtClean="0"/>
                        <a:t>Item #</a:t>
                      </a:r>
                    </a:p>
                  </a:txBody>
                  <a:tcPr/>
                </a:tc>
                <a:tc>
                  <a:txBody>
                    <a:bodyPr/>
                    <a:lstStyle/>
                    <a:p>
                      <a:pPr algn="ctr"/>
                      <a:r>
                        <a:rPr lang="en-US" sz="1400" b="1" dirty="0" smtClean="0"/>
                        <a:t>Description</a:t>
                      </a:r>
                      <a:endParaRPr lang="en-US" sz="1400" b="1" dirty="0"/>
                    </a:p>
                  </a:txBody>
                  <a:tcPr/>
                </a:tc>
                <a:tc>
                  <a:txBody>
                    <a:bodyPr/>
                    <a:lstStyle/>
                    <a:p>
                      <a:pPr algn="ctr"/>
                      <a:r>
                        <a:rPr lang="en-US" sz="1400" b="1" dirty="0" smtClean="0"/>
                        <a:t>Price</a:t>
                      </a:r>
                      <a:endParaRPr lang="en-US" sz="1400" b="1" dirty="0"/>
                    </a:p>
                  </a:txBody>
                  <a:tcPr anchor="ctr"/>
                </a:tc>
                <a:tc>
                  <a:txBody>
                    <a:bodyPr/>
                    <a:lstStyle/>
                    <a:p>
                      <a:pPr algn="ctr"/>
                      <a:r>
                        <a:rPr lang="en-US" sz="1400" b="1" dirty="0" smtClean="0"/>
                        <a:t>Amount</a:t>
                      </a:r>
                      <a:endParaRPr lang="en-US" sz="1400" b="1" dirty="0"/>
                    </a:p>
                  </a:txBody>
                  <a:tcPr/>
                </a:tc>
                <a:tc>
                  <a:txBody>
                    <a:bodyPr/>
                    <a:lstStyle/>
                    <a:p>
                      <a:pPr algn="ctr"/>
                      <a:r>
                        <a:rPr lang="en-US" sz="1400" b="1" dirty="0" smtClean="0"/>
                        <a:t>Total</a:t>
                      </a:r>
                      <a:r>
                        <a:rPr lang="en-US" sz="1400" b="1" baseline="0" dirty="0" smtClean="0"/>
                        <a:t> Cost</a:t>
                      </a:r>
                      <a:endParaRPr lang="en-US" sz="1400" b="1" dirty="0"/>
                    </a:p>
                  </a:txBody>
                  <a:tcPr/>
                </a:tc>
              </a:tr>
              <a:tr h="296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TN450</a:t>
                      </a:r>
                    </a:p>
                    <a:p>
                      <a:endParaRPr lang="en-US" sz="1400" b="1" dirty="0"/>
                    </a:p>
                  </a:txBody>
                  <a:tcPr/>
                </a:tc>
                <a:tc>
                  <a:txBody>
                    <a:bodyPr/>
                    <a:lstStyle/>
                    <a:p>
                      <a:endParaRPr lang="en-US" sz="1400" dirty="0" smtClean="0"/>
                    </a:p>
                    <a:p>
                      <a:r>
                        <a:rPr lang="en-US" sz="1400" dirty="0" smtClean="0"/>
                        <a:t>High Yield</a:t>
                      </a:r>
                      <a:r>
                        <a:rPr lang="en-US" sz="1400" baseline="0" dirty="0" smtClean="0"/>
                        <a:t> toner</a:t>
                      </a:r>
                    </a:p>
                    <a:p>
                      <a:r>
                        <a:rPr lang="en-US" sz="1400" baseline="0" dirty="0" smtClean="0"/>
                        <a:t>(</a:t>
                      </a:r>
                      <a:r>
                        <a:rPr lang="en-US" sz="1400" dirty="0" smtClean="0"/>
                        <a:t>2,600 pages/classroom)</a:t>
                      </a:r>
                      <a:endParaRPr lang="en-US" sz="1400" dirty="0"/>
                    </a:p>
                  </a:txBody>
                  <a:tcPr/>
                </a:tc>
                <a:tc>
                  <a:txBody>
                    <a:bodyPr/>
                    <a:lstStyle/>
                    <a:p>
                      <a:pPr marL="0" marR="0" indent="0" algn="r" defTabSz="914400" rtl="0" eaLnBrk="1" fontAlgn="auto" latinLnBrk="0" hangingPunct="1">
                        <a:lnSpc>
                          <a:spcPct val="100000"/>
                        </a:lnSpc>
                        <a:spcBef>
                          <a:spcPts val="600"/>
                        </a:spcBef>
                        <a:spcAft>
                          <a:spcPts val="0"/>
                        </a:spcAft>
                        <a:buClrTx/>
                        <a:buSzTx/>
                        <a:buFontTx/>
                        <a:buNone/>
                        <a:tabLst/>
                        <a:defRPr/>
                      </a:pPr>
                      <a:r>
                        <a:rPr lang="en-US" sz="1400" b="0" dirty="0" smtClean="0"/>
                        <a:t>$47.32</a:t>
                      </a:r>
                    </a:p>
                  </a:txBody>
                  <a:tcPr anchor="ctr"/>
                </a:tc>
                <a:tc>
                  <a:txBody>
                    <a:bodyPr/>
                    <a:lstStyle/>
                    <a:p>
                      <a:endParaRPr lang="en-US" sz="1400" dirty="0" smtClean="0"/>
                    </a:p>
                    <a:p>
                      <a:r>
                        <a:rPr lang="en-US" sz="1400" dirty="0" smtClean="0"/>
                        <a:t>x</a:t>
                      </a:r>
                      <a:r>
                        <a:rPr lang="en-US" sz="1400" baseline="0" dirty="0" smtClean="0"/>
                        <a:t> 17 </a:t>
                      </a:r>
                    </a:p>
                    <a:p>
                      <a:r>
                        <a:rPr lang="en-US" sz="1400" baseline="0" dirty="0" smtClean="0"/>
                        <a:t>(1 replacement for each printer)</a:t>
                      </a:r>
                      <a:endParaRPr lang="en-US" sz="1400" dirty="0"/>
                    </a:p>
                  </a:txBody>
                  <a:tcPr/>
                </a:tc>
                <a:tc>
                  <a:txBody>
                    <a:bodyPr/>
                    <a:lstStyle/>
                    <a:p>
                      <a:pPr algn="r"/>
                      <a:endParaRPr lang="en-US" sz="1400" dirty="0" smtClean="0"/>
                    </a:p>
                    <a:p>
                      <a:pPr algn="r"/>
                      <a:r>
                        <a:rPr lang="en-US" sz="1400" dirty="0" smtClean="0"/>
                        <a:t>$804.44</a:t>
                      </a:r>
                      <a:endParaRPr lang="en-US" sz="1400" dirty="0"/>
                    </a:p>
                  </a:txBody>
                  <a:tcPr/>
                </a:tc>
              </a:tr>
              <a:tr h="658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DR420</a:t>
                      </a:r>
                    </a:p>
                    <a:p>
                      <a:endParaRPr lang="en-US" sz="1400" b="1" dirty="0"/>
                    </a:p>
                  </a:txBody>
                  <a:tcPr/>
                </a:tc>
                <a:tc>
                  <a:txBody>
                    <a:bodyPr/>
                    <a:lstStyle/>
                    <a:p>
                      <a:r>
                        <a:rPr lang="en-US" sz="1400" dirty="0" smtClean="0"/>
                        <a:t>Drum Unit</a:t>
                      </a:r>
                    </a:p>
                    <a:p>
                      <a:r>
                        <a:rPr lang="en-US" sz="1400" dirty="0" smtClean="0"/>
                        <a:t>(12,000 pages)</a:t>
                      </a:r>
                      <a:endParaRPr lang="en-US" sz="1400" dirty="0"/>
                    </a:p>
                  </a:txBody>
                  <a:tcPr/>
                </a:tc>
                <a:tc>
                  <a:txBody>
                    <a:bodyPr/>
                    <a:lstStyle/>
                    <a:p>
                      <a:pPr algn="r">
                        <a:spcBef>
                          <a:spcPts val="600"/>
                        </a:spcBef>
                      </a:pPr>
                      <a:r>
                        <a:rPr lang="en-US" sz="1400" dirty="0" smtClean="0"/>
                        <a:t>$104.99</a:t>
                      </a:r>
                      <a:endParaRPr lang="en-US" sz="1400" dirty="0"/>
                    </a:p>
                  </a:txBody>
                  <a:tcPr anchor="ctr"/>
                </a:tc>
                <a:tc>
                  <a:txBody>
                    <a:bodyPr/>
                    <a:lstStyle/>
                    <a:p>
                      <a:endParaRPr lang="en-US" sz="1400" baseline="0" dirty="0" smtClean="0"/>
                    </a:p>
                    <a:p>
                      <a:r>
                        <a:rPr lang="en-US" sz="1400" baseline="0" dirty="0" smtClean="0"/>
                        <a:t>x 3 (spares)</a:t>
                      </a:r>
                      <a:endParaRPr lang="en-US" sz="1400" dirty="0"/>
                    </a:p>
                  </a:txBody>
                  <a:tcPr/>
                </a:tc>
                <a:tc>
                  <a:txBody>
                    <a:bodyPr/>
                    <a:lstStyle/>
                    <a:p>
                      <a:pPr algn="r"/>
                      <a:endParaRPr lang="en-US" sz="1400" dirty="0" smtClean="0"/>
                    </a:p>
                    <a:p>
                      <a:pPr algn="r"/>
                      <a:r>
                        <a:rPr lang="en-US" sz="1400" dirty="0" smtClean="0"/>
                        <a:t>$314.97</a:t>
                      </a:r>
                      <a:endParaRPr lang="en-US" sz="1400" dirty="0"/>
                    </a:p>
                  </a:txBody>
                  <a:tcPr/>
                </a:tc>
              </a:tr>
              <a:tr h="6023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Total:</a:t>
                      </a:r>
                    </a:p>
                    <a:p>
                      <a:endParaRPr lang="en-US" sz="1400" dirty="0"/>
                    </a:p>
                  </a:txBody>
                  <a:tcPr>
                    <a:solidFill>
                      <a:schemeClr val="bg1"/>
                    </a:solidFill>
                  </a:tcPr>
                </a:tc>
                <a:tc>
                  <a:txBody>
                    <a:bodyPr/>
                    <a:lstStyle/>
                    <a:p>
                      <a:endParaRPr lang="en-US" sz="1400" dirty="0"/>
                    </a:p>
                  </a:txBody>
                  <a:tcPr>
                    <a:solidFill>
                      <a:schemeClr val="bg1"/>
                    </a:solidFill>
                  </a:tcPr>
                </a:tc>
                <a:tc>
                  <a:txBody>
                    <a:bodyPr/>
                    <a:lstStyle/>
                    <a:p>
                      <a:pPr algn="r">
                        <a:spcBef>
                          <a:spcPts val="600"/>
                        </a:spcBef>
                      </a:pPr>
                      <a:endParaRPr lang="en-US" sz="1400" dirty="0"/>
                    </a:p>
                  </a:txBody>
                  <a:tcPr anchor="ctr">
                    <a:solidFill>
                      <a:schemeClr val="bg1"/>
                    </a:solidFill>
                  </a:tcPr>
                </a:tc>
                <a:tc>
                  <a:txBody>
                    <a:bodyPr/>
                    <a:lstStyle/>
                    <a:p>
                      <a:endParaRPr lang="en-US" sz="1400" dirty="0"/>
                    </a:p>
                  </a:txBody>
                  <a:tcPr>
                    <a:solidFill>
                      <a:schemeClr val="bg1"/>
                    </a:solidFill>
                  </a:tcPr>
                </a:tc>
                <a:tc>
                  <a:txBody>
                    <a:bodyPr/>
                    <a:lstStyle/>
                    <a:p>
                      <a:pPr algn="r"/>
                      <a:r>
                        <a:rPr lang="en-US" sz="1600" b="1" dirty="0" smtClean="0"/>
                        <a:t>$1,120</a:t>
                      </a:r>
                      <a:endParaRPr lang="en-US" sz="1600" b="1" dirty="0"/>
                    </a:p>
                  </a:txBody>
                  <a:tcPr>
                    <a:solidFill>
                      <a:schemeClr val="bg1"/>
                    </a:solidFill>
                  </a:tcPr>
                </a:tc>
              </a:tr>
            </a:tbl>
          </a:graphicData>
        </a:graphic>
      </p:graphicFrame>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5800" b="100000" l="0" r="100000"/>
                    </a14:imgEffect>
                  </a14:imgLayer>
                </a14:imgProps>
              </a:ext>
              <a:ext uri="{28A0092B-C50C-407E-A947-70E740481C1C}">
                <a14:useLocalDpi xmlns:a14="http://schemas.microsoft.com/office/drawing/2010/main"/>
              </a:ext>
            </a:extLst>
          </a:blip>
          <a:stretch>
            <a:fillRect/>
          </a:stretch>
        </p:blipFill>
        <p:spPr>
          <a:xfrm>
            <a:off x="3411920" y="712815"/>
            <a:ext cx="2095995" cy="2095995"/>
          </a:xfrm>
          <a:prstGeom prst="rect">
            <a:avLst/>
          </a:prstGeom>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Return 6">
            <a:hlinkClick r:id="rId4"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5405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7368006"/>
              </p:ext>
            </p:extLst>
          </p:nvPr>
        </p:nvGraphicFramePr>
        <p:xfrm>
          <a:off x="320631" y="2125682"/>
          <a:ext cx="8573987" cy="4160818"/>
        </p:xfrm>
        <a:graphic>
          <a:graphicData uri="http://schemas.openxmlformats.org/drawingml/2006/table">
            <a:tbl>
              <a:tblPr firstRow="1" bandRow="1">
                <a:tableStyleId>{5C22544A-7EE6-4342-B048-85BDC9FD1C3A}</a:tableStyleId>
              </a:tblPr>
              <a:tblGrid>
                <a:gridCol w="1443243"/>
                <a:gridCol w="3171328"/>
                <a:gridCol w="1182128"/>
                <a:gridCol w="1595159"/>
                <a:gridCol w="1182129"/>
              </a:tblGrid>
              <a:tr h="609205">
                <a:tc>
                  <a:txBody>
                    <a:bodyPr/>
                    <a:lstStyle/>
                    <a:p>
                      <a:pPr algn="ctr"/>
                      <a:r>
                        <a:rPr lang="en-US" sz="1400" b="1" dirty="0" smtClean="0"/>
                        <a:t>Item #</a:t>
                      </a:r>
                    </a:p>
                  </a:txBody>
                  <a:tcPr/>
                </a:tc>
                <a:tc>
                  <a:txBody>
                    <a:bodyPr/>
                    <a:lstStyle/>
                    <a:p>
                      <a:pPr algn="ctr"/>
                      <a:r>
                        <a:rPr lang="en-US" sz="1400" b="1" dirty="0" smtClean="0"/>
                        <a:t>Description</a:t>
                      </a:r>
                      <a:endParaRPr lang="en-US" sz="1400" b="1" dirty="0"/>
                    </a:p>
                  </a:txBody>
                  <a:tcPr/>
                </a:tc>
                <a:tc>
                  <a:txBody>
                    <a:bodyPr/>
                    <a:lstStyle/>
                    <a:p>
                      <a:pPr algn="ctr"/>
                      <a:r>
                        <a:rPr lang="en-US" sz="1400" b="1" dirty="0" smtClean="0"/>
                        <a:t>Price</a:t>
                      </a:r>
                      <a:endParaRPr lang="en-US" sz="1400" b="1" dirty="0"/>
                    </a:p>
                  </a:txBody>
                  <a:tcPr anchor="ctr"/>
                </a:tc>
                <a:tc>
                  <a:txBody>
                    <a:bodyPr/>
                    <a:lstStyle/>
                    <a:p>
                      <a:pPr algn="ctr"/>
                      <a:r>
                        <a:rPr lang="en-US" sz="1400" b="1" dirty="0" smtClean="0"/>
                        <a:t>Amount</a:t>
                      </a:r>
                      <a:endParaRPr lang="en-US" sz="1400" b="1" dirty="0"/>
                    </a:p>
                  </a:txBody>
                  <a:tcPr/>
                </a:tc>
                <a:tc>
                  <a:txBody>
                    <a:bodyPr/>
                    <a:lstStyle/>
                    <a:p>
                      <a:pPr algn="ctr"/>
                      <a:r>
                        <a:rPr lang="en-US" sz="1400" b="1" dirty="0" smtClean="0"/>
                        <a:t>Total</a:t>
                      </a:r>
                      <a:r>
                        <a:rPr lang="en-US" sz="1400" b="1" baseline="0" dirty="0" smtClean="0"/>
                        <a:t> Cost</a:t>
                      </a:r>
                      <a:endParaRPr lang="en-US" sz="1400" b="1" dirty="0"/>
                    </a:p>
                  </a:txBody>
                  <a:tcPr/>
                </a:tc>
              </a:tr>
              <a:tr h="1505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mn-lt"/>
                        <a:ea typeface="+mn-ea"/>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mn-lt"/>
                        <a:ea typeface="+mn-ea"/>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mn-lt"/>
                          <a:ea typeface="+mn-ea"/>
                          <a:cs typeface="Goudy Old Style"/>
                        </a:rPr>
                        <a:t>LC107BK</a:t>
                      </a:r>
                      <a:endParaRPr lang="en-US" sz="1300" b="1" dirty="0" smtClean="0">
                        <a:latin typeface="+mn-lt"/>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dirty="0" smtClean="0">
                        <a:latin typeface="Goudy Old Style"/>
                        <a:cs typeface="Goudy Old Style"/>
                      </a:endParaRPr>
                    </a:p>
                  </a:txBody>
                  <a:tcPr/>
                </a:tc>
                <a:tc>
                  <a:txBody>
                    <a:bodyPr/>
                    <a:lstStyle/>
                    <a:p>
                      <a:endParaRPr lang="en-US" sz="1300" kern="1200" dirty="0" smtClean="0">
                        <a:solidFill>
                          <a:schemeClr val="dk1"/>
                        </a:solidFill>
                        <a:latin typeface="+mn-lt"/>
                        <a:ea typeface="+mn-ea"/>
                        <a:cs typeface="Goudy Old Style"/>
                      </a:endParaRPr>
                    </a:p>
                    <a:p>
                      <a:r>
                        <a:rPr lang="en-US" sz="1300" kern="1200" dirty="0" err="1" smtClean="0">
                          <a:solidFill>
                            <a:schemeClr val="dk1"/>
                          </a:solidFill>
                          <a:latin typeface="+mn-lt"/>
                          <a:ea typeface="+mn-ea"/>
                          <a:cs typeface="Goudy Old Style"/>
                        </a:rPr>
                        <a:t>Innobella</a:t>
                      </a:r>
                      <a:r>
                        <a:rPr lang="en-US" sz="1300" kern="1200" dirty="0" smtClean="0">
                          <a:solidFill>
                            <a:schemeClr val="dk1"/>
                          </a:solidFill>
                          <a:latin typeface="+mn-lt"/>
                          <a:ea typeface="+mn-ea"/>
                          <a:cs typeface="Goudy Old Style"/>
                        </a:rPr>
                        <a:t>™ Super High Yield (XXL Series) Black Ink Cartridge </a:t>
                      </a:r>
                    </a:p>
                    <a:p>
                      <a:r>
                        <a:rPr lang="en-US" sz="1300" kern="1200" dirty="0" smtClean="0">
                          <a:solidFill>
                            <a:schemeClr val="dk1"/>
                          </a:solidFill>
                          <a:latin typeface="+mn-lt"/>
                          <a:ea typeface="+mn-ea"/>
                          <a:cs typeface="Goudy Old Style"/>
                        </a:rPr>
                        <a:t>(Yields approx. 1,200 page)</a:t>
                      </a:r>
                      <a:endParaRPr lang="en-US" sz="1300" dirty="0" smtClean="0">
                        <a:latin typeface="+mn-lt"/>
                        <a:cs typeface="Goudy Old Style"/>
                      </a:endParaRPr>
                    </a:p>
                    <a:p>
                      <a:endParaRPr lang="en-US" sz="1300" dirty="0" smtClean="0">
                        <a:latin typeface="Goudy Old Style"/>
                        <a:cs typeface="Goudy Old Style"/>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mn-lt"/>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mn-lt"/>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cs typeface="Goudy Old Style"/>
                        </a:rPr>
                        <a:t>$29.99</a:t>
                      </a:r>
                    </a:p>
                    <a:p>
                      <a:endParaRPr lang="en-US" sz="1300" dirty="0">
                        <a:latin typeface="Goudy Old Style"/>
                        <a:cs typeface="Goudy Old Style"/>
                      </a:endParaRPr>
                    </a:p>
                  </a:txBody>
                  <a:tcPr/>
                </a:tc>
                <a:tc>
                  <a:txBody>
                    <a:bodyPr/>
                    <a:lstStyle/>
                    <a:p>
                      <a:pPr algn="r"/>
                      <a:endParaRPr lang="en-US" sz="1300" dirty="0" smtClean="0">
                        <a:latin typeface="Goudy Old Style"/>
                        <a:cs typeface="Goudy Old Style"/>
                      </a:endParaRPr>
                    </a:p>
                    <a:p>
                      <a:pPr algn="r"/>
                      <a:endParaRPr lang="en-US" sz="1300" dirty="0" smtClean="0">
                        <a:latin typeface="Goudy Old Style"/>
                        <a:cs typeface="Goudy Old Style"/>
                      </a:endParaRPr>
                    </a:p>
                    <a:p>
                      <a:pPr algn="r"/>
                      <a:r>
                        <a:rPr lang="en-US" sz="1300" dirty="0" smtClean="0">
                          <a:latin typeface="Goudy Old Style"/>
                          <a:cs typeface="Goudy Old Style"/>
                        </a:rPr>
                        <a:t>X1</a:t>
                      </a:r>
                    </a:p>
                    <a:p>
                      <a:pPr algn="r"/>
                      <a:r>
                        <a:rPr lang="en-US" sz="1300" dirty="0" smtClean="0">
                          <a:latin typeface="Goudy Old Style"/>
                          <a:cs typeface="Goudy Old Style"/>
                        </a:rPr>
                        <a:t>(spare)</a:t>
                      </a:r>
                      <a:endParaRPr lang="en-US" sz="1300" dirty="0">
                        <a:latin typeface="Goudy Old Style"/>
                        <a:cs typeface="Goudy Old Style"/>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300" dirty="0" smtClean="0">
                        <a:latin typeface="+mn-lt"/>
                        <a:cs typeface="Goudy Old Style"/>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300" dirty="0" smtClean="0">
                        <a:latin typeface="+mn-lt"/>
                        <a:cs typeface="Goudy Old Style"/>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300" dirty="0" smtClean="0">
                          <a:latin typeface="+mn-lt"/>
                          <a:cs typeface="Goudy Old Style"/>
                        </a:rPr>
                        <a:t>$29.99</a:t>
                      </a:r>
                    </a:p>
                    <a:p>
                      <a:pPr algn="r"/>
                      <a:endParaRPr lang="en-US" sz="1300" dirty="0"/>
                    </a:p>
                  </a:txBody>
                  <a:tcPr/>
                </a:tc>
              </a:tr>
              <a:tr h="1272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mn-lt"/>
                          <a:ea typeface="+mn-ea"/>
                          <a:cs typeface="Goudy Old Style"/>
                        </a:rPr>
                        <a:t>LC1053PKS</a:t>
                      </a:r>
                      <a:endParaRPr lang="en-US" sz="1300" b="1" dirty="0" smtClean="0">
                        <a:latin typeface="+mn-lt"/>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dirty="0" smtClean="0">
                        <a:latin typeface="Goudy Old Style"/>
                        <a:cs typeface="Goudy Old Style"/>
                      </a:endParaRPr>
                    </a:p>
                  </a:txBody>
                  <a:tcPr/>
                </a:tc>
                <a:tc>
                  <a:txBody>
                    <a:bodyPr/>
                    <a:lstStyle/>
                    <a:p>
                      <a:r>
                        <a:rPr lang="en-US" sz="1300" kern="1200" dirty="0" smtClean="0">
                          <a:solidFill>
                            <a:schemeClr val="dk1"/>
                          </a:solidFill>
                          <a:latin typeface="+mn-lt"/>
                          <a:ea typeface="+mn-ea"/>
                          <a:cs typeface="Goudy Old Style"/>
                        </a:rPr>
                        <a:t>3-Pack of </a:t>
                      </a:r>
                      <a:r>
                        <a:rPr lang="en-US" sz="1300" kern="1200" dirty="0" err="1" smtClean="0">
                          <a:solidFill>
                            <a:schemeClr val="dk1"/>
                          </a:solidFill>
                          <a:latin typeface="+mn-lt"/>
                          <a:ea typeface="+mn-ea"/>
                          <a:cs typeface="Goudy Old Style"/>
                        </a:rPr>
                        <a:t>Innobella</a:t>
                      </a:r>
                      <a:r>
                        <a:rPr lang="en-US" sz="1300" kern="1200" dirty="0" smtClean="0">
                          <a:solidFill>
                            <a:schemeClr val="dk1"/>
                          </a:solidFill>
                          <a:latin typeface="+mn-lt"/>
                          <a:ea typeface="+mn-ea"/>
                          <a:cs typeface="Goudy Old Style"/>
                        </a:rPr>
                        <a:t>™ Super High Yield (XXL Series) Color Ink Cartridges (1 each of Cyan, Magenta, Yellow) (Yields approx. 1,200 pages)</a:t>
                      </a:r>
                      <a:endParaRPr lang="en-US" sz="1300" dirty="0" smtClean="0">
                        <a:latin typeface="+mn-lt"/>
                        <a:cs typeface="Goudy Old Style"/>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cs typeface="Goudy Old Style"/>
                        </a:rPr>
                        <a:t>$63.49</a:t>
                      </a:r>
                    </a:p>
                    <a:p>
                      <a:endParaRPr lang="en-US" sz="1300" dirty="0">
                        <a:latin typeface="Goudy Old Style"/>
                        <a:cs typeface="Goudy Old Style"/>
                      </a:endParaRPr>
                    </a:p>
                  </a:txBody>
                  <a:tcPr/>
                </a:tc>
                <a:tc>
                  <a:txBody>
                    <a:bodyPr/>
                    <a:lstStyle/>
                    <a:p>
                      <a:pPr algn="r"/>
                      <a:r>
                        <a:rPr lang="en-US" sz="1300" dirty="0" smtClean="0">
                          <a:latin typeface="Goudy Old Style"/>
                          <a:cs typeface="Goudy Old Style"/>
                        </a:rPr>
                        <a:t>X1</a:t>
                      </a:r>
                    </a:p>
                    <a:p>
                      <a:pPr algn="r"/>
                      <a:r>
                        <a:rPr lang="en-US" sz="1300" dirty="0" smtClean="0">
                          <a:latin typeface="Goudy Old Style"/>
                          <a:cs typeface="Goudy Old Style"/>
                        </a:rPr>
                        <a:t>(spare)</a:t>
                      </a:r>
                      <a:endParaRPr lang="en-US" sz="1300" dirty="0">
                        <a:latin typeface="Goudy Old Style"/>
                        <a:cs typeface="Goudy Old Style"/>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300" dirty="0" smtClean="0">
                          <a:latin typeface="+mn-lt"/>
                          <a:cs typeface="Goudy Old Style"/>
                        </a:rPr>
                        <a:t>$63.49</a:t>
                      </a:r>
                    </a:p>
                    <a:p>
                      <a:pPr algn="r"/>
                      <a:endParaRPr lang="en-US" sz="1300" dirty="0"/>
                    </a:p>
                  </a:txBody>
                  <a:tcPr/>
                </a:tc>
              </a:tr>
              <a:tr h="77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a:cs typeface="Goudy Old Style"/>
                        </a:rPr>
                        <a:t>Total:</a:t>
                      </a:r>
                    </a:p>
                  </a:txBody>
                  <a:tcPr>
                    <a:solidFill>
                      <a:schemeClr val="bg1"/>
                    </a:solidFill>
                  </a:tcPr>
                </a:tc>
                <a:tc>
                  <a:txBody>
                    <a:bodyPr/>
                    <a:lstStyle/>
                    <a:p>
                      <a:endParaRPr lang="en-US" sz="1300" dirty="0"/>
                    </a:p>
                  </a:txBody>
                  <a:tcPr anchor="ctr">
                    <a:solidFill>
                      <a:schemeClr val="bg1"/>
                    </a:solidFill>
                  </a:tcPr>
                </a:tc>
                <a:tc>
                  <a:txBody>
                    <a:bodyPr/>
                    <a:lstStyle/>
                    <a:p>
                      <a:endParaRPr lang="en-US" sz="1300" dirty="0"/>
                    </a:p>
                  </a:txBody>
                  <a:tcPr>
                    <a:solidFill>
                      <a:schemeClr val="bg1"/>
                    </a:solidFill>
                  </a:tcPr>
                </a:tc>
                <a:tc>
                  <a:txBody>
                    <a:bodyPr/>
                    <a:lstStyle/>
                    <a:p>
                      <a:endParaRPr lang="en-US" sz="1300" dirty="0"/>
                    </a:p>
                  </a:txBody>
                  <a:tcPr>
                    <a:solidFill>
                      <a:schemeClr val="bg1"/>
                    </a:solidFill>
                  </a:tcPr>
                </a:tc>
                <a:tc>
                  <a:txBody>
                    <a:bodyPr/>
                    <a:lstStyle/>
                    <a:p>
                      <a:r>
                        <a:rPr lang="en-US" sz="1600" b="1" dirty="0" smtClean="0"/>
                        <a:t>     $95</a:t>
                      </a:r>
                      <a:endParaRPr lang="en-US" sz="1600" b="1" dirty="0"/>
                    </a:p>
                  </a:txBody>
                  <a:tcPr>
                    <a:solidFill>
                      <a:schemeClr val="bg1"/>
                    </a:solidFill>
                  </a:tcPr>
                </a:tc>
              </a:tr>
            </a:tbl>
          </a:graphicData>
        </a:graphic>
      </p:graphicFrame>
      <p:sp>
        <p:nvSpPr>
          <p:cNvPr id="4" name="TextBox 3"/>
          <p:cNvSpPr txBox="1"/>
          <p:nvPr/>
        </p:nvSpPr>
        <p:spPr>
          <a:xfrm>
            <a:off x="1" y="1915"/>
            <a:ext cx="8894618" cy="584775"/>
          </a:xfrm>
          <a:prstGeom prst="rect">
            <a:avLst/>
          </a:prstGeom>
          <a:noFill/>
        </p:spPr>
        <p:txBody>
          <a:bodyPr wrap="square" rtlCol="0">
            <a:spAutoFit/>
          </a:bodyPr>
          <a:lstStyle/>
          <a:p>
            <a:pPr algn="ctr"/>
            <a:r>
              <a:rPr lang="en-US" sz="3200" b="1" dirty="0" smtClean="0"/>
              <a:t>Purchase Plan: Consumables/year </a:t>
            </a:r>
            <a:r>
              <a:rPr lang="en-US" sz="2400" b="1" dirty="0" smtClean="0"/>
              <a:t>Continued</a:t>
            </a:r>
            <a:endParaRPr lang="en-US" sz="2400" b="1"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52720" y="586690"/>
            <a:ext cx="2167767" cy="1280555"/>
          </a:xfrm>
          <a:prstGeom prst="rect">
            <a:avLst/>
          </a:prstGeom>
        </p:spPr>
      </p:pic>
      <p:sp>
        <p:nvSpPr>
          <p:cNvPr id="6" name="Action Button: Forward or Next 5">
            <a:hlinkClick r:id="" action="ppaction://hlinkshowjump?jump=nextslide" highlightClick="1"/>
          </p:cNvPr>
          <p:cNvSpPr/>
          <p:nvPr/>
        </p:nvSpPr>
        <p:spPr>
          <a:xfrm>
            <a:off x="7395250"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Return 6">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5181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26734"/>
              </p:ext>
            </p:extLst>
          </p:nvPr>
        </p:nvGraphicFramePr>
        <p:xfrm>
          <a:off x="228600" y="1413933"/>
          <a:ext cx="8343900" cy="5162551"/>
        </p:xfrm>
        <a:graphic>
          <a:graphicData uri="http://schemas.openxmlformats.org/drawingml/2006/table">
            <a:tbl>
              <a:tblPr firstRow="1" bandRow="1">
                <a:tableStyleId>{5C22544A-7EE6-4342-B048-85BDC9FD1C3A}</a:tableStyleId>
              </a:tblPr>
              <a:tblGrid>
                <a:gridCol w="1225426"/>
                <a:gridCol w="3235670"/>
                <a:gridCol w="1142811"/>
                <a:gridCol w="1445725"/>
                <a:gridCol w="1294268"/>
              </a:tblGrid>
              <a:tr h="323287">
                <a:tc>
                  <a:txBody>
                    <a:bodyPr/>
                    <a:lstStyle/>
                    <a:p>
                      <a:pPr algn="ctr"/>
                      <a:r>
                        <a:rPr lang="en-US" sz="1400" b="1" dirty="0" smtClean="0"/>
                        <a:t>Item #</a:t>
                      </a:r>
                    </a:p>
                  </a:txBody>
                  <a:tcPr/>
                </a:tc>
                <a:tc>
                  <a:txBody>
                    <a:bodyPr/>
                    <a:lstStyle/>
                    <a:p>
                      <a:pPr algn="ctr"/>
                      <a:r>
                        <a:rPr lang="en-US" sz="1400" b="1" dirty="0" smtClean="0"/>
                        <a:t>Description</a:t>
                      </a:r>
                      <a:endParaRPr lang="en-US" sz="1400" b="1" dirty="0"/>
                    </a:p>
                  </a:txBody>
                  <a:tcPr/>
                </a:tc>
                <a:tc>
                  <a:txBody>
                    <a:bodyPr/>
                    <a:lstStyle/>
                    <a:p>
                      <a:pPr algn="ctr"/>
                      <a:r>
                        <a:rPr lang="en-US" sz="1400" b="1" dirty="0" smtClean="0"/>
                        <a:t>Price</a:t>
                      </a:r>
                      <a:endParaRPr lang="en-US" sz="1400" b="1" dirty="0"/>
                    </a:p>
                  </a:txBody>
                  <a:tcPr anchor="ctr"/>
                </a:tc>
                <a:tc>
                  <a:txBody>
                    <a:bodyPr/>
                    <a:lstStyle/>
                    <a:p>
                      <a:pPr algn="ctr"/>
                      <a:r>
                        <a:rPr lang="en-US" sz="1400" b="1" dirty="0" smtClean="0"/>
                        <a:t>Amount</a:t>
                      </a:r>
                      <a:endParaRPr lang="en-US" sz="1400" b="1" dirty="0"/>
                    </a:p>
                  </a:txBody>
                  <a:tcPr/>
                </a:tc>
                <a:tc>
                  <a:txBody>
                    <a:bodyPr/>
                    <a:lstStyle/>
                    <a:p>
                      <a:pPr algn="ctr"/>
                      <a:r>
                        <a:rPr lang="en-US" sz="1400" b="1" dirty="0" smtClean="0"/>
                        <a:t>Total</a:t>
                      </a:r>
                      <a:r>
                        <a:rPr lang="en-US" sz="1400" b="1" baseline="0" dirty="0" smtClean="0"/>
                        <a:t> Cost</a:t>
                      </a:r>
                      <a:endParaRPr lang="en-US" sz="1400" b="1" dirty="0"/>
                    </a:p>
                  </a:txBody>
                  <a:tcPr/>
                </a:tc>
              </a:tr>
              <a:tr h="1164611">
                <a:tc>
                  <a:txBody>
                    <a:bodyPr/>
                    <a:lstStyle/>
                    <a:p>
                      <a:endParaRPr lang="en-US" sz="1300" b="1" kern="1200" dirty="0" smtClean="0">
                        <a:solidFill>
                          <a:schemeClr val="dk1"/>
                        </a:solidFill>
                        <a:latin typeface="+mn-lt"/>
                        <a:ea typeface="+mn-ea"/>
                        <a:cs typeface="+mn-cs"/>
                      </a:endParaRPr>
                    </a:p>
                    <a:p>
                      <a:endParaRPr lang="en-US" sz="1300" b="1" kern="1200" dirty="0" smtClean="0">
                        <a:solidFill>
                          <a:schemeClr val="dk1"/>
                        </a:solidFill>
                        <a:latin typeface="+mn-lt"/>
                        <a:ea typeface="+mn-ea"/>
                        <a:cs typeface="+mn-cs"/>
                      </a:endParaRPr>
                    </a:p>
                    <a:p>
                      <a:r>
                        <a:rPr lang="en-US" sz="1300" b="1" kern="1200" dirty="0" smtClean="0">
                          <a:solidFill>
                            <a:schemeClr val="dk1"/>
                          </a:solidFill>
                          <a:latin typeface="+mn-lt"/>
                          <a:ea typeface="+mn-ea"/>
                          <a:cs typeface="+mn-cs"/>
                        </a:rPr>
                        <a:t>TN315C</a:t>
                      </a:r>
                    </a:p>
                  </a:txBody>
                  <a:tcPr/>
                </a:tc>
                <a:tc>
                  <a:txBody>
                    <a:bodyPr/>
                    <a:lstStyle/>
                    <a:p>
                      <a:endParaRPr lang="en-US" sz="1300" kern="1200" dirty="0" smtClean="0">
                        <a:solidFill>
                          <a:schemeClr val="dk1"/>
                        </a:solidFill>
                        <a:latin typeface="+mn-lt"/>
                        <a:ea typeface="+mn-ea"/>
                        <a:cs typeface="+mn-cs"/>
                      </a:endParaRPr>
                    </a:p>
                    <a:p>
                      <a:endParaRPr lang="en-US" sz="1300" kern="1200" dirty="0" smtClean="0">
                        <a:solidFill>
                          <a:schemeClr val="dk1"/>
                        </a:solidFill>
                        <a:latin typeface="+mn-lt"/>
                        <a:ea typeface="+mn-ea"/>
                        <a:cs typeface="+mn-cs"/>
                      </a:endParaRPr>
                    </a:p>
                    <a:p>
                      <a:r>
                        <a:rPr lang="en-US" sz="1300" kern="1200" dirty="0" smtClean="0">
                          <a:solidFill>
                            <a:schemeClr val="dk1"/>
                          </a:solidFill>
                          <a:latin typeface="+mn-lt"/>
                          <a:ea typeface="+mn-ea"/>
                          <a:cs typeface="+mn-cs"/>
                        </a:rPr>
                        <a:t>High Yield Cyan Toner Cartridge (yields approx. 3,500 pages)</a:t>
                      </a:r>
                      <a:endParaRPr lang="en-US" sz="1300" dirty="0"/>
                    </a:p>
                  </a:txBody>
                  <a:tcPr/>
                </a:tc>
                <a:tc>
                  <a:txBody>
                    <a:bodyPr/>
                    <a:lstStyle/>
                    <a:p>
                      <a:pPr algn="r">
                        <a:spcBef>
                          <a:spcPts val="600"/>
                        </a:spcBef>
                      </a:pPr>
                      <a:r>
                        <a:rPr lang="en-US" sz="1300" b="0" kern="1200" dirty="0" smtClean="0">
                          <a:solidFill>
                            <a:schemeClr val="dk1"/>
                          </a:solidFill>
                          <a:latin typeface="+mn-lt"/>
                          <a:ea typeface="+mn-ea"/>
                          <a:cs typeface="+mn-cs"/>
                        </a:rPr>
                        <a:t>$124.99</a:t>
                      </a:r>
                      <a:endParaRPr lang="en-US" sz="13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300" b="0" baseline="0" dirty="0" smtClean="0"/>
                        <a:t>x 10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baseline="0" dirty="0" smtClean="0"/>
                        <a:t>(106 prints per student)</a:t>
                      </a:r>
                      <a:endParaRPr lang="en-US" sz="1300" b="0" dirty="0" smtClean="0"/>
                    </a:p>
                  </a:txBody>
                  <a:tcPr/>
                </a:tc>
                <a:tc>
                  <a:txBody>
                    <a:bodyPr/>
                    <a:lstStyle/>
                    <a:p>
                      <a:pPr algn="r"/>
                      <a:endParaRPr lang="en-US" sz="1300" dirty="0" smtClean="0"/>
                    </a:p>
                    <a:p>
                      <a:pPr algn="r"/>
                      <a:endParaRPr lang="en-US" sz="1300" dirty="0" smtClean="0"/>
                    </a:p>
                    <a:p>
                      <a:pPr algn="r"/>
                      <a:r>
                        <a:rPr lang="en-US" sz="1300" dirty="0" smtClean="0"/>
                        <a:t>$1249.99</a:t>
                      </a:r>
                      <a:endParaRPr lang="en-US" sz="1300" dirty="0"/>
                    </a:p>
                  </a:txBody>
                  <a:tcPr/>
                </a:tc>
              </a:tr>
              <a:tr h="517259">
                <a:tc>
                  <a:txBody>
                    <a:bodyPr/>
                    <a:lstStyle/>
                    <a:p>
                      <a:r>
                        <a:rPr lang="en-US" sz="1300" b="1" kern="1200" dirty="0" smtClean="0">
                          <a:solidFill>
                            <a:schemeClr val="dk1"/>
                          </a:solidFill>
                          <a:latin typeface="+mn-lt"/>
                          <a:ea typeface="+mn-ea"/>
                          <a:cs typeface="+mn-cs"/>
                        </a:rPr>
                        <a:t>TN315M</a:t>
                      </a:r>
                    </a:p>
                  </a:txBody>
                  <a:tcPr/>
                </a:tc>
                <a:tc>
                  <a:txBody>
                    <a:bodyPr/>
                    <a:lstStyle/>
                    <a:p>
                      <a:r>
                        <a:rPr lang="en-US" sz="1300" kern="1200" dirty="0" smtClean="0">
                          <a:solidFill>
                            <a:schemeClr val="dk1"/>
                          </a:solidFill>
                          <a:latin typeface="+mn-lt"/>
                          <a:ea typeface="+mn-ea"/>
                          <a:cs typeface="+mn-cs"/>
                        </a:rPr>
                        <a:t>High Yield Magenta Toner Cartridge (yields approx. 3,500 pages)</a:t>
                      </a:r>
                      <a:endParaRPr lang="en-US" sz="1300" dirty="0"/>
                    </a:p>
                  </a:txBody>
                  <a:tcPr/>
                </a:tc>
                <a:tc>
                  <a:txBody>
                    <a:bodyPr/>
                    <a:lstStyle/>
                    <a:p>
                      <a:pPr algn="r">
                        <a:spcBef>
                          <a:spcPts val="600"/>
                        </a:spcBef>
                      </a:pPr>
                      <a:r>
                        <a:rPr lang="en-US" sz="1300" b="0" kern="1200" dirty="0" smtClean="0">
                          <a:solidFill>
                            <a:schemeClr val="dk1"/>
                          </a:solidFill>
                          <a:latin typeface="+mn-lt"/>
                          <a:ea typeface="+mn-ea"/>
                          <a:cs typeface="+mn-cs"/>
                        </a:rPr>
                        <a:t>$124.99</a:t>
                      </a:r>
                      <a:endParaRPr lang="en-US" sz="13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t>x</a:t>
                      </a:r>
                      <a:r>
                        <a:rPr lang="en-US" sz="1300" b="0" baseline="0" dirty="0" smtClean="0"/>
                        <a:t> 10</a:t>
                      </a:r>
                      <a:endParaRPr lang="en-US" sz="1300" b="0" dirty="0" smtClean="0"/>
                    </a:p>
                    <a:p>
                      <a:endParaRPr lang="en-US" sz="1300" dirty="0"/>
                    </a:p>
                  </a:txBody>
                  <a:tcPr/>
                </a:tc>
                <a:tc>
                  <a:txBody>
                    <a:bodyPr/>
                    <a:lstStyle/>
                    <a:p>
                      <a:pPr algn="r"/>
                      <a:r>
                        <a:rPr lang="en-US" sz="1300" dirty="0" smtClean="0"/>
                        <a:t>$1249.99</a:t>
                      </a:r>
                      <a:endParaRPr lang="en-US" sz="1300" dirty="0"/>
                    </a:p>
                  </a:txBody>
                  <a:tcPr/>
                </a:tc>
              </a:tr>
              <a:tr h="517259">
                <a:tc>
                  <a:txBody>
                    <a:bodyPr/>
                    <a:lstStyle/>
                    <a:p>
                      <a:r>
                        <a:rPr lang="en-US" sz="1300" b="1" kern="1200" dirty="0" smtClean="0">
                          <a:solidFill>
                            <a:schemeClr val="dk1"/>
                          </a:solidFill>
                          <a:latin typeface="+mn-lt"/>
                          <a:ea typeface="+mn-ea"/>
                          <a:cs typeface="+mn-cs"/>
                        </a:rPr>
                        <a:t>TN315Y</a:t>
                      </a:r>
                    </a:p>
                  </a:txBody>
                  <a:tcPr/>
                </a:tc>
                <a:tc>
                  <a:txBody>
                    <a:bodyPr/>
                    <a:lstStyle/>
                    <a:p>
                      <a:r>
                        <a:rPr lang="en-US" sz="1300" kern="1200" dirty="0" smtClean="0">
                          <a:solidFill>
                            <a:schemeClr val="dk1"/>
                          </a:solidFill>
                          <a:latin typeface="+mn-lt"/>
                          <a:ea typeface="+mn-ea"/>
                          <a:cs typeface="+mn-cs"/>
                        </a:rPr>
                        <a:t>High Yield Yellow Toner Cartridge (yields approx. 3,500 pages)</a:t>
                      </a:r>
                      <a:endParaRPr lang="en-US" sz="1300" dirty="0"/>
                    </a:p>
                  </a:txBody>
                  <a:tcPr/>
                </a:tc>
                <a:tc>
                  <a:txBody>
                    <a:bodyPr/>
                    <a:lstStyle/>
                    <a:p>
                      <a:pPr algn="r">
                        <a:spcBef>
                          <a:spcPts val="600"/>
                        </a:spcBef>
                      </a:pPr>
                      <a:r>
                        <a:rPr lang="en-US" sz="1300" b="0" kern="1200" dirty="0" smtClean="0">
                          <a:solidFill>
                            <a:schemeClr val="dk1"/>
                          </a:solidFill>
                          <a:latin typeface="+mn-lt"/>
                          <a:ea typeface="+mn-ea"/>
                          <a:cs typeface="+mn-cs"/>
                        </a:rPr>
                        <a:t>$124.99</a:t>
                      </a:r>
                      <a:endParaRPr lang="en-US" sz="13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t>x</a:t>
                      </a:r>
                      <a:r>
                        <a:rPr lang="en-US" sz="1300" b="0" baseline="0" dirty="0" smtClean="0"/>
                        <a:t> 10</a:t>
                      </a:r>
                      <a:endParaRPr lang="en-US" sz="1300" b="0" dirty="0" smtClean="0"/>
                    </a:p>
                    <a:p>
                      <a:endParaRPr lang="en-US" sz="1300" dirty="0"/>
                    </a:p>
                  </a:txBody>
                  <a:tcPr/>
                </a:tc>
                <a:tc>
                  <a:txBody>
                    <a:bodyPr/>
                    <a:lstStyle/>
                    <a:p>
                      <a:pPr algn="r"/>
                      <a:r>
                        <a:rPr lang="en-US" sz="1300" dirty="0" smtClean="0"/>
                        <a:t>$1249.99</a:t>
                      </a:r>
                      <a:endParaRPr lang="en-US" sz="1300" dirty="0"/>
                    </a:p>
                  </a:txBody>
                  <a:tcPr/>
                </a:tc>
              </a:tr>
              <a:tr h="549587">
                <a:tc>
                  <a:txBody>
                    <a:bodyPr/>
                    <a:lstStyle/>
                    <a:p>
                      <a:r>
                        <a:rPr lang="en-US" sz="1300" b="1" dirty="0" smtClean="0"/>
                        <a:t>TN315BK </a:t>
                      </a:r>
                      <a:endParaRPr lang="en-US" sz="1300" b="1" u="none" kern="1200" dirty="0" smtClean="0">
                        <a:solidFill>
                          <a:schemeClr val="tx1"/>
                        </a:solidFill>
                        <a:latin typeface="+mn-lt"/>
                        <a:ea typeface="+mn-ea"/>
                        <a:cs typeface="+mn-cs"/>
                      </a:endParaRPr>
                    </a:p>
                  </a:txBody>
                  <a:tcPr/>
                </a:tc>
                <a:tc>
                  <a:txBody>
                    <a:bodyPr/>
                    <a:lstStyle/>
                    <a:p>
                      <a:r>
                        <a:rPr lang="en-US" sz="1400" dirty="0" smtClean="0"/>
                        <a:t>High Yield Black Toner Cartridge (yields approx. 6,000 pages)</a:t>
                      </a:r>
                      <a:endParaRPr lang="en-US" sz="1300" dirty="0"/>
                    </a:p>
                  </a:txBody>
                  <a:tcPr/>
                </a:tc>
                <a:tc>
                  <a:txBody>
                    <a:bodyPr/>
                    <a:lstStyle/>
                    <a:p>
                      <a:pPr algn="r">
                        <a:spcBef>
                          <a:spcPts val="600"/>
                        </a:spcBef>
                      </a:pPr>
                      <a:r>
                        <a:rPr lang="en-US" sz="1300" b="0" dirty="0" smtClean="0"/>
                        <a:t>$116.99</a:t>
                      </a:r>
                      <a:endParaRPr lang="en-US" sz="1300" b="0" dirty="0"/>
                    </a:p>
                  </a:txBody>
                  <a:tcPr anchor="ctr"/>
                </a:tc>
                <a:tc>
                  <a:txBody>
                    <a:bodyPr/>
                    <a:lstStyle/>
                    <a:p>
                      <a:r>
                        <a:rPr lang="en-US" sz="1300" dirty="0" smtClean="0"/>
                        <a:t>x 5</a:t>
                      </a:r>
                      <a:endParaRPr lang="en-US" sz="1300" dirty="0"/>
                    </a:p>
                  </a:txBody>
                  <a:tcPr/>
                </a:tc>
                <a:tc>
                  <a:txBody>
                    <a:bodyPr/>
                    <a:lstStyle/>
                    <a:p>
                      <a:pPr algn="r"/>
                      <a:r>
                        <a:rPr lang="en-US" sz="1300" dirty="0" smtClean="0"/>
                        <a:t>$584.95</a:t>
                      </a:r>
                      <a:endParaRPr lang="en-US" sz="1300" dirty="0"/>
                    </a:p>
                  </a:txBody>
                  <a:tcPr/>
                </a:tc>
              </a:tr>
              <a:tr h="517259">
                <a:tc>
                  <a:txBody>
                    <a:bodyPr/>
                    <a:lstStyle/>
                    <a:p>
                      <a:r>
                        <a:rPr lang="en-US" sz="1300" b="1" kern="1200" dirty="0" smtClean="0">
                          <a:solidFill>
                            <a:schemeClr val="dk1"/>
                          </a:solidFill>
                          <a:latin typeface="+mn-lt"/>
                          <a:ea typeface="+mn-ea"/>
                          <a:cs typeface="+mn-cs"/>
                        </a:rPr>
                        <a:t>DR310CL</a:t>
                      </a:r>
                    </a:p>
                  </a:txBody>
                  <a:tcPr/>
                </a:tc>
                <a:tc>
                  <a:txBody>
                    <a:bodyPr/>
                    <a:lstStyle/>
                    <a:p>
                      <a:r>
                        <a:rPr lang="en-US" sz="1300" kern="1200" dirty="0" smtClean="0">
                          <a:solidFill>
                            <a:schemeClr val="dk1"/>
                          </a:solidFill>
                          <a:latin typeface="+mn-lt"/>
                          <a:ea typeface="+mn-ea"/>
                          <a:cs typeface="+mn-cs"/>
                        </a:rPr>
                        <a:t>Drum Unit (yields approx. 25,000 pages)</a:t>
                      </a:r>
                      <a:endParaRPr lang="en-US" sz="1300" dirty="0"/>
                    </a:p>
                  </a:txBody>
                  <a:tcPr/>
                </a:tc>
                <a:tc>
                  <a:txBody>
                    <a:bodyPr/>
                    <a:lstStyle/>
                    <a:p>
                      <a:pPr algn="r">
                        <a:spcBef>
                          <a:spcPts val="600"/>
                        </a:spcBef>
                      </a:pPr>
                      <a:r>
                        <a:rPr lang="en-US" sz="1300" b="0" kern="1200" dirty="0" smtClean="0">
                          <a:solidFill>
                            <a:schemeClr val="dk1"/>
                          </a:solidFill>
                          <a:latin typeface="+mn-lt"/>
                          <a:ea typeface="+mn-ea"/>
                          <a:cs typeface="+mn-cs"/>
                        </a:rPr>
                        <a:t>$179.99</a:t>
                      </a:r>
                      <a:endParaRPr lang="en-US" sz="1300" b="0" dirty="0"/>
                    </a:p>
                  </a:txBody>
                  <a:tcPr anchor="ctr"/>
                </a:tc>
                <a:tc>
                  <a:txBody>
                    <a:bodyPr/>
                    <a:lstStyle/>
                    <a:p>
                      <a:r>
                        <a:rPr lang="en-US" sz="1300" dirty="0" smtClean="0"/>
                        <a:t>x</a:t>
                      </a:r>
                      <a:r>
                        <a:rPr lang="en-US" sz="1300" baseline="0" dirty="0" smtClean="0"/>
                        <a:t> 4</a:t>
                      </a:r>
                    </a:p>
                    <a:p>
                      <a:endParaRPr lang="en-US" sz="1300" dirty="0"/>
                    </a:p>
                  </a:txBody>
                  <a:tcPr/>
                </a:tc>
                <a:tc>
                  <a:txBody>
                    <a:bodyPr/>
                    <a:lstStyle/>
                    <a:p>
                      <a:pPr algn="r"/>
                      <a:r>
                        <a:rPr lang="en-US" sz="1300" dirty="0" smtClean="0"/>
                        <a:t>$719.96</a:t>
                      </a:r>
                      <a:endParaRPr lang="en-US" sz="1300" dirty="0"/>
                    </a:p>
                  </a:txBody>
                  <a:tcPr/>
                </a:tc>
              </a:tr>
              <a:tr h="517259">
                <a:tc>
                  <a:txBody>
                    <a:bodyPr/>
                    <a:lstStyle/>
                    <a:p>
                      <a:r>
                        <a:rPr lang="en-US" sz="1300" b="1" kern="1200" dirty="0" smtClean="0">
                          <a:solidFill>
                            <a:schemeClr val="dk1"/>
                          </a:solidFill>
                          <a:latin typeface="+mn-lt"/>
                          <a:ea typeface="+mn-ea"/>
                          <a:cs typeface="+mn-cs"/>
                        </a:rPr>
                        <a:t>WT300CL</a:t>
                      </a:r>
                    </a:p>
                  </a:txBody>
                  <a:tcPr/>
                </a:tc>
                <a:tc>
                  <a:txBody>
                    <a:bodyPr/>
                    <a:lstStyle/>
                    <a:p>
                      <a:r>
                        <a:rPr lang="en-US" sz="1300" dirty="0" smtClean="0"/>
                        <a:t>Waste Toner Box (</a:t>
                      </a:r>
                      <a:r>
                        <a:rPr lang="tr-TR" sz="1300" kern="1200" dirty="0" smtClean="0">
                          <a:solidFill>
                            <a:schemeClr val="dk1"/>
                          </a:solidFill>
                          <a:latin typeface="+mn-lt"/>
                          <a:ea typeface="+mn-ea"/>
                          <a:cs typeface="+mn-cs"/>
                        </a:rPr>
                        <a:t>50,000 page yield)</a:t>
                      </a:r>
                      <a:endParaRPr lang="en-US" sz="1300" dirty="0"/>
                    </a:p>
                  </a:txBody>
                  <a:tcPr/>
                </a:tc>
                <a:tc>
                  <a:txBody>
                    <a:bodyPr/>
                    <a:lstStyle/>
                    <a:p>
                      <a:pPr algn="r">
                        <a:spcBef>
                          <a:spcPts val="600"/>
                        </a:spcBef>
                      </a:pPr>
                      <a:r>
                        <a:rPr lang="en-US" sz="1300" b="0" kern="1200" dirty="0" smtClean="0">
                          <a:solidFill>
                            <a:schemeClr val="dk1"/>
                          </a:solidFill>
                          <a:latin typeface="+mn-lt"/>
                          <a:ea typeface="+mn-ea"/>
                          <a:cs typeface="+mn-cs"/>
                        </a:rPr>
                        <a:t>$26.49</a:t>
                      </a:r>
                      <a:endParaRPr lang="en-US" sz="13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x</a:t>
                      </a:r>
                      <a:r>
                        <a:rPr lang="en-US" sz="1300" baseline="0" dirty="0" smtClean="0"/>
                        <a:t> 2</a:t>
                      </a:r>
                    </a:p>
                  </a:txBody>
                  <a:tcPr/>
                </a:tc>
                <a:tc>
                  <a:txBody>
                    <a:bodyPr/>
                    <a:lstStyle/>
                    <a:p>
                      <a:pPr algn="r"/>
                      <a:r>
                        <a:rPr lang="en-US" sz="1300" dirty="0" smtClean="0"/>
                        <a:t>$52.98</a:t>
                      </a:r>
                      <a:endParaRPr lang="en-US" sz="1300" dirty="0"/>
                    </a:p>
                  </a:txBody>
                  <a:tcPr/>
                </a:tc>
              </a:tr>
              <a:tr h="404318">
                <a:tc>
                  <a:txBody>
                    <a:bodyPr/>
                    <a:lstStyle/>
                    <a:p>
                      <a:r>
                        <a:rPr lang="en-US" sz="1300" b="1" kern="1200" dirty="0" smtClean="0">
                          <a:solidFill>
                            <a:schemeClr val="dk1"/>
                          </a:solidFill>
                          <a:latin typeface="+mn-lt"/>
                          <a:ea typeface="+mn-ea"/>
                          <a:cs typeface="+mn-cs"/>
                        </a:rPr>
                        <a:t>BU300CL</a:t>
                      </a:r>
                    </a:p>
                  </a:txBody>
                  <a:tcPr/>
                </a:tc>
                <a:tc>
                  <a:txBody>
                    <a:bodyPr/>
                    <a:lstStyle/>
                    <a:p>
                      <a:r>
                        <a:rPr lang="en-US" sz="1300" kern="1200" dirty="0" smtClean="0">
                          <a:solidFill>
                            <a:schemeClr val="dk1"/>
                          </a:solidFill>
                          <a:latin typeface="+mn-lt"/>
                          <a:ea typeface="+mn-ea"/>
                          <a:cs typeface="+mn-cs"/>
                        </a:rPr>
                        <a:t>Belt Unit (approx. 50,000 page)</a:t>
                      </a:r>
                      <a:endParaRPr lang="en-US" sz="1300" dirty="0"/>
                    </a:p>
                  </a:txBody>
                  <a:tcPr/>
                </a:tc>
                <a:tc>
                  <a:txBody>
                    <a:bodyPr/>
                    <a:lstStyle/>
                    <a:p>
                      <a:pPr algn="r">
                        <a:spcBef>
                          <a:spcPts val="600"/>
                        </a:spcBef>
                      </a:pPr>
                      <a:r>
                        <a:rPr lang="en-US" sz="1300" b="0" kern="1200" dirty="0" smtClean="0">
                          <a:solidFill>
                            <a:schemeClr val="dk1"/>
                          </a:solidFill>
                          <a:latin typeface="+mn-lt"/>
                          <a:ea typeface="+mn-ea"/>
                          <a:cs typeface="+mn-cs"/>
                        </a:rPr>
                        <a:t>$136.49</a:t>
                      </a:r>
                      <a:endParaRPr lang="en-US" sz="13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x 2</a:t>
                      </a:r>
                    </a:p>
                  </a:txBody>
                  <a:tcPr/>
                </a:tc>
                <a:tc>
                  <a:txBody>
                    <a:bodyPr/>
                    <a:lstStyle/>
                    <a:p>
                      <a:pPr algn="r"/>
                      <a:r>
                        <a:rPr lang="en-US" sz="1300" dirty="0" smtClean="0"/>
                        <a:t>$272.98</a:t>
                      </a:r>
                      <a:endParaRPr lang="en-US" sz="1300" dirty="0"/>
                    </a:p>
                  </a:txBody>
                  <a:tcPr/>
                </a:tc>
              </a:tr>
              <a:tr h="65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Total:</a:t>
                      </a:r>
                    </a:p>
                    <a:p>
                      <a:endParaRPr lang="en-US" sz="1200" b="1" kern="1200" dirty="0" smtClean="0">
                        <a:solidFill>
                          <a:schemeClr val="dk1"/>
                        </a:solidFill>
                        <a:latin typeface="+mn-lt"/>
                        <a:ea typeface="+mn-ea"/>
                        <a:cs typeface="+mn-cs"/>
                      </a:endParaRPr>
                    </a:p>
                  </a:txBody>
                  <a:tcPr>
                    <a:solidFill>
                      <a:schemeClr val="bg1"/>
                    </a:solidFill>
                  </a:tcPr>
                </a:tc>
                <a:tc>
                  <a:txBody>
                    <a:bodyPr/>
                    <a:lstStyle/>
                    <a:p>
                      <a:endParaRPr lang="en-US" sz="1300" dirty="0"/>
                    </a:p>
                  </a:txBody>
                  <a:tcPr>
                    <a:solidFill>
                      <a:schemeClr val="bg1"/>
                    </a:solidFill>
                  </a:tcPr>
                </a:tc>
                <a:tc>
                  <a:txBody>
                    <a:bodyPr/>
                    <a:lstStyle/>
                    <a:p>
                      <a:pPr algn="r">
                        <a:spcBef>
                          <a:spcPts val="600"/>
                        </a:spcBef>
                      </a:pPr>
                      <a:endParaRPr lang="en-US" sz="1200" b="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solidFill>
                      <a:schemeClr val="bg1"/>
                    </a:solidFill>
                  </a:tcPr>
                </a:tc>
                <a:tc>
                  <a:txBody>
                    <a:bodyPr/>
                    <a:lstStyle/>
                    <a:p>
                      <a:pPr algn="r"/>
                      <a:r>
                        <a:rPr lang="en-US" sz="1600" b="1" dirty="0" smtClean="0"/>
                        <a:t>$6,500</a:t>
                      </a:r>
                      <a:endParaRPr lang="en-US" sz="1600" b="1" dirty="0"/>
                    </a:p>
                  </a:txBody>
                  <a:tcPr>
                    <a:solidFill>
                      <a:schemeClr val="bg1"/>
                    </a:solidFill>
                  </a:tcPr>
                </a:tc>
              </a:tr>
            </a:tbl>
          </a:graphicData>
        </a:graphic>
      </p:graphicFrame>
      <p:sp>
        <p:nvSpPr>
          <p:cNvPr id="5" name="TextBox 4"/>
          <p:cNvSpPr txBox="1"/>
          <p:nvPr/>
        </p:nvSpPr>
        <p:spPr>
          <a:xfrm>
            <a:off x="0" y="89840"/>
            <a:ext cx="6412675" cy="954107"/>
          </a:xfrm>
          <a:prstGeom prst="rect">
            <a:avLst/>
          </a:prstGeom>
          <a:noFill/>
        </p:spPr>
        <p:txBody>
          <a:bodyPr wrap="square" rtlCol="0">
            <a:spAutoFit/>
          </a:bodyPr>
          <a:lstStyle/>
          <a:p>
            <a:pPr algn="ctr"/>
            <a:r>
              <a:rPr lang="en-US" sz="3200" b="1" dirty="0" smtClean="0"/>
              <a:t>Purchase Plan:  Consumables/year </a:t>
            </a:r>
            <a:r>
              <a:rPr lang="en-US" sz="2400" b="1" dirty="0" smtClean="0"/>
              <a:t>Continued</a:t>
            </a:r>
            <a:endParaRPr lang="en-US" sz="2400"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825" y="0"/>
            <a:ext cx="1065325" cy="1348978"/>
          </a:xfrm>
          <a:prstGeom prst="rect">
            <a:avLst/>
          </a:prstGeom>
        </p:spPr>
      </p:pic>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Return 7">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1049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265" y="0"/>
            <a:ext cx="8348353" cy="584775"/>
          </a:xfrm>
          <a:prstGeom prst="rect">
            <a:avLst/>
          </a:prstGeom>
          <a:noFill/>
        </p:spPr>
        <p:txBody>
          <a:bodyPr wrap="square" rtlCol="0">
            <a:spAutoFit/>
          </a:bodyPr>
          <a:lstStyle/>
          <a:p>
            <a:pPr algn="ctr"/>
            <a:r>
              <a:rPr lang="en-US" sz="3200" b="1" dirty="0" smtClean="0"/>
              <a:t>Purchase Plan:  Consumables/year </a:t>
            </a:r>
            <a:r>
              <a:rPr lang="en-US" sz="2400" b="1" dirty="0" smtClean="0"/>
              <a:t>Continued</a:t>
            </a:r>
            <a:endParaRPr lang="en-US" sz="2400"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1387" y="584777"/>
            <a:ext cx="2092514" cy="166017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438931"/>
              </p:ext>
            </p:extLst>
          </p:nvPr>
        </p:nvGraphicFramePr>
        <p:xfrm>
          <a:off x="344385" y="2292971"/>
          <a:ext cx="8467106" cy="4205515"/>
        </p:xfrm>
        <a:graphic>
          <a:graphicData uri="http://schemas.openxmlformats.org/drawingml/2006/table">
            <a:tbl>
              <a:tblPr firstRow="1" bandRow="1">
                <a:tableStyleId>{5C22544A-7EE6-4342-B048-85BDC9FD1C3A}</a:tableStyleId>
              </a:tblPr>
              <a:tblGrid>
                <a:gridCol w="1215207"/>
                <a:gridCol w="1088624"/>
                <a:gridCol w="2419084"/>
                <a:gridCol w="1066800"/>
                <a:gridCol w="1504950"/>
                <a:gridCol w="1172441"/>
              </a:tblGrid>
              <a:tr h="462584">
                <a:tc>
                  <a:txBody>
                    <a:bodyPr/>
                    <a:lstStyle/>
                    <a:p>
                      <a:pPr algn="ctr"/>
                      <a:endParaRPr lang="en-US" sz="1400" b="1" dirty="0" smtClean="0"/>
                    </a:p>
                    <a:p>
                      <a:pPr algn="ctr"/>
                      <a:r>
                        <a:rPr lang="en-US" sz="1400" b="1" dirty="0" smtClean="0"/>
                        <a:t>Printer</a:t>
                      </a:r>
                    </a:p>
                  </a:txBody>
                  <a:tcPr/>
                </a:tc>
                <a:tc>
                  <a:txBody>
                    <a:bodyPr/>
                    <a:lstStyle/>
                    <a:p>
                      <a:pPr algn="ctr"/>
                      <a:r>
                        <a:rPr lang="en-US" sz="1400" b="1" dirty="0" smtClean="0"/>
                        <a:t>Item #</a:t>
                      </a:r>
                    </a:p>
                  </a:txBody>
                  <a:tcPr/>
                </a:tc>
                <a:tc>
                  <a:txBody>
                    <a:bodyPr/>
                    <a:lstStyle/>
                    <a:p>
                      <a:pPr algn="ctr"/>
                      <a:r>
                        <a:rPr lang="en-US" sz="1400" b="1" dirty="0" smtClean="0"/>
                        <a:t>Description</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Price</a:t>
                      </a:r>
                    </a:p>
                    <a:p>
                      <a:pPr algn="ctr"/>
                      <a:endParaRPr lang="en-US" sz="1400" b="1" dirty="0"/>
                    </a:p>
                  </a:txBody>
                  <a:tcPr/>
                </a:tc>
                <a:tc>
                  <a:txBody>
                    <a:bodyPr/>
                    <a:lstStyle/>
                    <a:p>
                      <a:pPr algn="ctr"/>
                      <a:r>
                        <a:rPr lang="en-US" sz="1400" b="1" dirty="0" smtClean="0"/>
                        <a:t>Amount</a:t>
                      </a:r>
                      <a:endParaRPr lang="en-US" sz="1400" b="1" dirty="0"/>
                    </a:p>
                  </a:txBody>
                  <a:tcPr/>
                </a:tc>
                <a:tc>
                  <a:txBody>
                    <a:bodyPr/>
                    <a:lstStyle/>
                    <a:p>
                      <a:pPr algn="ctr"/>
                      <a:r>
                        <a:rPr lang="en-US" sz="1400" b="1" dirty="0" smtClean="0"/>
                        <a:t>Total</a:t>
                      </a:r>
                      <a:r>
                        <a:rPr lang="en-US" sz="1400" b="1" baseline="0" dirty="0" smtClean="0"/>
                        <a:t> Cost</a:t>
                      </a:r>
                      <a:endParaRPr lang="en-US" sz="1400" b="1" dirty="0"/>
                    </a:p>
                  </a:txBody>
                  <a:tcPr/>
                </a:tc>
              </a:tr>
              <a:tr h="1274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i="1" kern="1200" dirty="0" smtClean="0">
                          <a:solidFill>
                            <a:schemeClr val="dk1"/>
                          </a:solidFill>
                          <a:latin typeface="+mn-lt"/>
                          <a:ea typeface="+mn-ea"/>
                          <a:cs typeface="+mn-cs"/>
                        </a:rPr>
                        <a:t>WorkCentre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i="0" kern="1200" dirty="0" smtClean="0">
                          <a:solidFill>
                            <a:schemeClr val="dk1"/>
                          </a:solidFill>
                          <a:latin typeface="+mn-lt"/>
                          <a:ea typeface="+mn-ea"/>
                          <a:cs typeface="+mn-cs"/>
                        </a:rPr>
                        <a:t>5150</a:t>
                      </a:r>
                      <a:endParaRPr lang="en-US" sz="1300" b="1"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mn-lt"/>
                        <a:ea typeface="+mn-ea"/>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mn-lt"/>
                        <a:ea typeface="+mn-ea"/>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mn-lt"/>
                          <a:ea typeface="+mn-ea"/>
                          <a:cs typeface="Goudy Old Style"/>
                        </a:rPr>
                        <a:t>006R01046</a:t>
                      </a:r>
                      <a:endParaRPr lang="en-US" sz="1300" b="1" dirty="0" smtClean="0">
                        <a:latin typeface="+mn-lt"/>
                        <a:cs typeface="Goudy Old Style"/>
                      </a:endParaRPr>
                    </a:p>
                    <a:p>
                      <a:endParaRPr lang="en-US" sz="1300" b="1" kern="1200" dirty="0" smtClean="0">
                        <a:solidFill>
                          <a:schemeClr val="dk1"/>
                        </a:solidFill>
                        <a:latin typeface="+mn-lt"/>
                        <a:ea typeface="+mn-ea"/>
                        <a:cs typeface="+mn-cs"/>
                      </a:endParaRPr>
                    </a:p>
                    <a:p>
                      <a:endParaRPr lang="en-US" sz="1300" b="1" kern="1200" dirty="0" smtClean="0">
                        <a:solidFill>
                          <a:schemeClr val="dk1"/>
                        </a:solidFill>
                        <a:latin typeface="+mn-lt"/>
                        <a:ea typeface="+mn-ea"/>
                        <a:cs typeface="+mn-cs"/>
                      </a:endParaRPr>
                    </a:p>
                  </a:txBody>
                  <a:tcPr/>
                </a:tc>
                <a:tc>
                  <a:txBody>
                    <a:bodyPr/>
                    <a:lstStyle/>
                    <a:p>
                      <a:endParaRPr lang="fr-FR" sz="1300" kern="1200" dirty="0" smtClean="0">
                        <a:solidFill>
                          <a:schemeClr val="dk1"/>
                        </a:solidFill>
                        <a:latin typeface="+mn-lt"/>
                        <a:ea typeface="+mn-ea"/>
                        <a:cs typeface="Goudy Old Style"/>
                      </a:endParaRPr>
                    </a:p>
                    <a:p>
                      <a:endParaRPr lang="fr-FR" sz="1300" kern="1200" dirty="0" smtClean="0">
                        <a:solidFill>
                          <a:schemeClr val="dk1"/>
                        </a:solidFill>
                        <a:latin typeface="+mn-lt"/>
                        <a:ea typeface="+mn-ea"/>
                        <a:cs typeface="Goudy Old Style"/>
                      </a:endParaRPr>
                    </a:p>
                    <a:p>
                      <a:r>
                        <a:rPr lang="fr-FR" sz="1300" kern="1200" dirty="0" smtClean="0">
                          <a:solidFill>
                            <a:schemeClr val="dk1"/>
                          </a:solidFill>
                          <a:latin typeface="+mn-lt"/>
                          <a:ea typeface="+mn-ea"/>
                          <a:cs typeface="Goudy Old Style"/>
                        </a:rPr>
                        <a:t>Xerox Black Toner (64,000 pages)</a:t>
                      </a:r>
                      <a:endParaRPr lang="en-US" sz="13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mn-lt"/>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mn-lt"/>
                        <a:cs typeface="Goudy Old Styl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cs typeface="Goudy Old Style"/>
                        </a:rPr>
                        <a:t>$279.00</a:t>
                      </a:r>
                    </a:p>
                    <a:p>
                      <a:endParaRPr lang="en-US" sz="13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p>
                    <a:p>
                      <a:r>
                        <a:rPr lang="en-US" sz="1300" dirty="0" smtClean="0"/>
                        <a:t>x10</a:t>
                      </a:r>
                    </a:p>
                    <a:p>
                      <a:r>
                        <a:rPr lang="en-US" sz="1300" dirty="0" smtClean="0"/>
                        <a:t>(640,000</a:t>
                      </a:r>
                      <a:r>
                        <a:rPr lang="en-US" sz="1300" baseline="0" dirty="0" smtClean="0"/>
                        <a:t> pages)</a:t>
                      </a:r>
                      <a:endParaRPr lang="en-US" sz="1300" dirty="0"/>
                    </a:p>
                  </a:txBody>
                  <a:tcPr/>
                </a:tc>
                <a:tc>
                  <a:txBody>
                    <a:bodyPr/>
                    <a:lstStyle/>
                    <a:p>
                      <a:pPr algn="r"/>
                      <a:endParaRPr lang="en-US" sz="1300" dirty="0" smtClean="0"/>
                    </a:p>
                    <a:p>
                      <a:pPr algn="r"/>
                      <a:endParaRPr lang="en-US" sz="1300" dirty="0" smtClean="0"/>
                    </a:p>
                    <a:p>
                      <a:pPr algn="r"/>
                      <a:r>
                        <a:rPr lang="en-US" sz="1300" dirty="0" smtClean="0"/>
                        <a:t>$2790.00</a:t>
                      </a:r>
                      <a:endParaRPr lang="en-US" sz="1300" dirty="0"/>
                    </a:p>
                  </a:txBody>
                  <a:tcPr/>
                </a:tc>
              </a:tr>
              <a:tr h="789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i="0" dirty="0" smtClean="0"/>
                        <a:t>5150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mn-lt"/>
                          <a:ea typeface="+mn-ea"/>
                          <a:cs typeface="Goudy Old Style"/>
                        </a:rPr>
                        <a:t>108R00493</a:t>
                      </a:r>
                      <a:endParaRPr lang="en-US" sz="1300" b="1" dirty="0" smtClean="0">
                        <a:latin typeface="+mn-lt"/>
                        <a:cs typeface="Goudy Old Style"/>
                      </a:endParaRPr>
                    </a:p>
                    <a:p>
                      <a:endParaRPr lang="en-US" sz="1300" b="1" kern="1200" dirty="0" smtClean="0">
                        <a:solidFill>
                          <a:schemeClr val="dk1"/>
                        </a:solidFill>
                        <a:latin typeface="+mn-lt"/>
                        <a:ea typeface="+mn-ea"/>
                        <a:cs typeface="+mn-cs"/>
                      </a:endParaRPr>
                    </a:p>
                  </a:txBody>
                  <a:tcPr/>
                </a:tc>
                <a:tc>
                  <a:txBody>
                    <a:bodyPr/>
                    <a:lstStyle/>
                    <a:p>
                      <a:r>
                        <a:rPr lang="fr-FR" sz="1300" kern="1200" dirty="0" smtClean="0">
                          <a:solidFill>
                            <a:schemeClr val="dk1"/>
                          </a:solidFill>
                          <a:latin typeface="+mn-lt"/>
                          <a:ea typeface="+mn-ea"/>
                          <a:cs typeface="Goudy Old Style"/>
                        </a:rPr>
                        <a:t>Xerox </a:t>
                      </a:r>
                      <a:r>
                        <a:rPr lang="fr-FR" sz="1300" kern="1200" dirty="0" err="1" smtClean="0">
                          <a:solidFill>
                            <a:schemeClr val="dk1"/>
                          </a:solidFill>
                          <a:latin typeface="+mn-lt"/>
                          <a:ea typeface="+mn-ea"/>
                          <a:cs typeface="Goudy Old Style"/>
                        </a:rPr>
                        <a:t>Staple</a:t>
                      </a:r>
                      <a:r>
                        <a:rPr lang="fr-FR" sz="1300" kern="1200" dirty="0" smtClean="0">
                          <a:solidFill>
                            <a:schemeClr val="dk1"/>
                          </a:solidFill>
                          <a:latin typeface="+mn-lt"/>
                          <a:ea typeface="+mn-ea"/>
                          <a:cs typeface="Goudy Old Style"/>
                        </a:rPr>
                        <a:t> </a:t>
                      </a:r>
                      <a:r>
                        <a:rPr lang="fr-FR" sz="1300" kern="1200" dirty="0" err="1" smtClean="0">
                          <a:solidFill>
                            <a:schemeClr val="dk1"/>
                          </a:solidFill>
                          <a:latin typeface="+mn-lt"/>
                          <a:ea typeface="+mn-ea"/>
                          <a:cs typeface="Goudy Old Style"/>
                        </a:rPr>
                        <a:t>Cartridge</a:t>
                      </a:r>
                      <a:endParaRPr lang="en-US" sz="13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latin typeface="+mn-lt"/>
                          <a:cs typeface="Goudy Old Style"/>
                        </a:rPr>
                        <a:t>$119.00</a:t>
                      </a:r>
                    </a:p>
                    <a:p>
                      <a:endParaRPr lang="en-US" sz="13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latin typeface="+mn-lt"/>
                          <a:cs typeface="Goudy Old Style"/>
                        </a:rPr>
                        <a:t>x1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latin typeface="+mn-lt"/>
                          <a:cs typeface="Goudy Old Style"/>
                        </a:rPr>
                        <a:t>(spare-</a:t>
                      </a:r>
                      <a:r>
                        <a:rPr lang="en-US" sz="1300" b="0" baseline="0" dirty="0" smtClean="0">
                          <a:latin typeface="+mn-lt"/>
                          <a:cs typeface="Goudy Old Style"/>
                        </a:rPr>
                        <a:t> order as needed)</a:t>
                      </a:r>
                      <a:endParaRPr lang="en-US" sz="1300" b="0" dirty="0" smtClean="0">
                        <a:latin typeface="+mn-lt"/>
                        <a:cs typeface="Goudy Old Style"/>
                      </a:endParaRPr>
                    </a:p>
                    <a:p>
                      <a:endParaRPr lang="en-US" sz="13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300" b="0" dirty="0" smtClean="0">
                          <a:latin typeface="+mn-lt"/>
                          <a:cs typeface="Goudy Old Style"/>
                        </a:rPr>
                        <a:t>$119.00</a:t>
                      </a:r>
                    </a:p>
                    <a:p>
                      <a:pPr algn="r"/>
                      <a:endParaRPr lang="en-US" sz="1300" dirty="0"/>
                    </a:p>
                  </a:txBody>
                  <a:tcPr/>
                </a:tc>
              </a:tr>
              <a:tr h="764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i="0" dirty="0" smtClean="0"/>
                        <a:t>5150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mn-lt"/>
                          <a:ea typeface="+mn-ea"/>
                          <a:cs typeface="Goudy Old Style"/>
                        </a:rPr>
                        <a:t>008R12941</a:t>
                      </a:r>
                      <a:endParaRPr lang="en-US" sz="1300" b="1" dirty="0" smtClean="0">
                        <a:latin typeface="+mn-lt"/>
                        <a:cs typeface="Goudy Old Style"/>
                      </a:endParaRPr>
                    </a:p>
                    <a:p>
                      <a:endParaRPr lang="en-US" sz="1300" b="1" kern="1200" dirty="0" smtClean="0">
                        <a:solidFill>
                          <a:schemeClr val="dk1"/>
                        </a:solidFill>
                        <a:latin typeface="+mn-lt"/>
                        <a:ea typeface="+mn-ea"/>
                        <a:cs typeface="+mn-cs"/>
                      </a:endParaRPr>
                    </a:p>
                  </a:txBody>
                  <a:tcPr/>
                </a:tc>
                <a:tc>
                  <a:txBody>
                    <a:bodyPr/>
                    <a:lstStyle/>
                    <a:p>
                      <a:r>
                        <a:rPr lang="en-US" sz="1300" kern="1200" dirty="0" smtClean="0">
                          <a:solidFill>
                            <a:schemeClr val="dk1"/>
                          </a:solidFill>
                          <a:latin typeface="+mn-lt"/>
                          <a:ea typeface="+mn-ea"/>
                          <a:cs typeface="Goudy Old Style"/>
                        </a:rPr>
                        <a:t>Xerox Staple Refills (5000 staples)</a:t>
                      </a:r>
                      <a:endParaRPr lang="en-US" sz="13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cs typeface="Goudy Old Style"/>
                        </a:rPr>
                        <a:t>$116.00</a:t>
                      </a:r>
                    </a:p>
                    <a:p>
                      <a:endParaRPr lang="en-US" sz="1300" kern="1200" dirty="0" smtClean="0">
                        <a:solidFill>
                          <a:schemeClr val="dk1"/>
                        </a:solidFill>
                        <a:latin typeface="+mn-lt"/>
                        <a:ea typeface="+mn-ea"/>
                        <a:cs typeface="+mn-cs"/>
                      </a:endParaRPr>
                    </a:p>
                  </a:txBody>
                  <a:tcPr/>
                </a:tc>
                <a:tc>
                  <a:txBody>
                    <a:bodyPr/>
                    <a:lstStyle/>
                    <a:p>
                      <a:r>
                        <a:rPr lang="en-US" sz="1300" dirty="0" smtClean="0"/>
                        <a:t>x40</a:t>
                      </a:r>
                    </a:p>
                    <a:p>
                      <a:r>
                        <a:rPr lang="en-US" sz="1300" dirty="0" smtClean="0"/>
                        <a:t>(200,000</a:t>
                      </a:r>
                      <a:r>
                        <a:rPr lang="en-US" sz="1300" baseline="0" dirty="0" smtClean="0"/>
                        <a:t> staples)</a:t>
                      </a:r>
                      <a:endParaRPr lang="en-US" sz="1300" dirty="0"/>
                    </a:p>
                  </a:txBody>
                  <a:tcPr/>
                </a:tc>
                <a:tc>
                  <a:txBody>
                    <a:bodyPr/>
                    <a:lstStyle/>
                    <a:p>
                      <a:pPr algn="r"/>
                      <a:r>
                        <a:rPr lang="en-US" sz="1300" dirty="0" smtClean="0"/>
                        <a:t>$4640</a:t>
                      </a:r>
                      <a:endParaRPr lang="en-US" sz="1300" dirty="0"/>
                    </a:p>
                  </a:txBody>
                  <a:tcPr/>
                </a:tc>
              </a:tr>
              <a:tr h="764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Total:</a:t>
                      </a:r>
                    </a:p>
                  </a:txBody>
                  <a:tcPr>
                    <a:solidFill>
                      <a:schemeClr val="bg1"/>
                    </a:solidFill>
                  </a:tcPr>
                </a:tc>
                <a:tc>
                  <a:txBody>
                    <a:bodyPr/>
                    <a:lstStyle/>
                    <a:p>
                      <a:endParaRPr lang="en-US" sz="1300" b="1" kern="1200" dirty="0" smtClean="0">
                        <a:solidFill>
                          <a:schemeClr val="dk1"/>
                        </a:solidFill>
                        <a:latin typeface="+mn-lt"/>
                        <a:ea typeface="+mn-ea"/>
                        <a:cs typeface="+mn-cs"/>
                      </a:endParaRPr>
                    </a:p>
                  </a:txBody>
                  <a:tcPr>
                    <a:solidFill>
                      <a:schemeClr val="bg1"/>
                    </a:solidFill>
                  </a:tcPr>
                </a:tc>
                <a:tc>
                  <a:txBody>
                    <a:bodyPr/>
                    <a:lstStyle/>
                    <a:p>
                      <a:endParaRPr lang="en-US" sz="1300" kern="1200" dirty="0" smtClean="0">
                        <a:solidFill>
                          <a:schemeClr val="dk1"/>
                        </a:solidFill>
                        <a:latin typeface="+mn-lt"/>
                        <a:ea typeface="+mn-ea"/>
                        <a:cs typeface="+mn-cs"/>
                      </a:endParaRPr>
                    </a:p>
                  </a:txBody>
                  <a:tcPr>
                    <a:solidFill>
                      <a:schemeClr val="bg1"/>
                    </a:solidFill>
                  </a:tcPr>
                </a:tc>
                <a:tc>
                  <a:txBody>
                    <a:bodyPr/>
                    <a:lstStyle/>
                    <a:p>
                      <a:endParaRPr lang="en-US" sz="1300" kern="1200" dirty="0" smtClean="0">
                        <a:solidFill>
                          <a:schemeClr val="dk1"/>
                        </a:solidFill>
                        <a:latin typeface="+mn-lt"/>
                        <a:ea typeface="+mn-ea"/>
                        <a:cs typeface="+mn-cs"/>
                      </a:endParaRPr>
                    </a:p>
                  </a:txBody>
                  <a:tcPr>
                    <a:solidFill>
                      <a:schemeClr val="bg1"/>
                    </a:solidFill>
                  </a:tcPr>
                </a:tc>
                <a:tc>
                  <a:txBody>
                    <a:bodyPr/>
                    <a:lstStyle/>
                    <a:p>
                      <a:endParaRPr lang="en-US" sz="1300" dirty="0"/>
                    </a:p>
                  </a:txBody>
                  <a:tcPr>
                    <a:solidFill>
                      <a:schemeClr val="bg1"/>
                    </a:solidFill>
                  </a:tcPr>
                </a:tc>
                <a:tc>
                  <a:txBody>
                    <a:bodyPr/>
                    <a:lstStyle/>
                    <a:p>
                      <a:pPr algn="r"/>
                      <a:r>
                        <a:rPr lang="en-US" sz="1600" b="1" dirty="0" smtClean="0"/>
                        <a:t>$7,550</a:t>
                      </a:r>
                      <a:endParaRPr lang="en-US" sz="1600" b="1" dirty="0"/>
                    </a:p>
                  </a:txBody>
                  <a:tcPr>
                    <a:solidFill>
                      <a:schemeClr val="bg1"/>
                    </a:solidFill>
                  </a:tcPr>
                </a:tc>
              </a:tr>
            </a:tbl>
          </a:graphicData>
        </a:graphic>
      </p:graphicFrame>
      <p:sp>
        <p:nvSpPr>
          <p:cNvPr id="6" name="Rectangle 5"/>
          <p:cNvSpPr/>
          <p:nvPr/>
        </p:nvSpPr>
        <p:spPr>
          <a:xfrm>
            <a:off x="7026271" y="584775"/>
            <a:ext cx="1326004" cy="369332"/>
          </a:xfrm>
          <a:prstGeom prst="rect">
            <a:avLst/>
          </a:prstGeom>
        </p:spPr>
        <p:txBody>
          <a:bodyPr wrap="none">
            <a:spAutoFit/>
          </a:bodyPr>
          <a:lstStyle/>
          <a:p>
            <a:r>
              <a:rPr lang="en-US" b="1" dirty="0" smtClean="0"/>
              <a:t>Continued</a:t>
            </a:r>
            <a:endParaRPr lang="en-US" dirty="0"/>
          </a:p>
        </p:txBody>
      </p:sp>
      <p:sp>
        <p:nvSpPr>
          <p:cNvPr id="8" name="Action Button: Forward or Next 7">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Return 8">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487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60640"/>
            <a:ext cx="7772400" cy="1362075"/>
          </a:xfrm>
        </p:spPr>
        <p:txBody>
          <a:bodyPr/>
          <a:lstStyle/>
          <a:p>
            <a:r>
              <a:rPr lang="en-US" dirty="0" smtClean="0"/>
              <a:t>Building Demographics</a:t>
            </a:r>
            <a:endParaRPr lang="en-US" dirty="0"/>
          </a:p>
        </p:txBody>
      </p:sp>
      <p:sp>
        <p:nvSpPr>
          <p:cNvPr id="5" name="Rectangle 4"/>
          <p:cNvSpPr/>
          <p:nvPr/>
        </p:nvSpPr>
        <p:spPr>
          <a:xfrm>
            <a:off x="942109" y="2784764"/>
            <a:ext cx="4572000" cy="2862322"/>
          </a:xfrm>
          <a:prstGeom prst="rect">
            <a:avLst/>
          </a:prstGeom>
        </p:spPr>
        <p:txBody>
          <a:bodyPr>
            <a:spAutoFit/>
          </a:bodyPr>
          <a:lstStyle/>
          <a:p>
            <a:pPr marL="285750" indent="-285750">
              <a:buFont typeface="Courier New"/>
              <a:buChar char="o"/>
            </a:pPr>
            <a:r>
              <a:rPr lang="en-US" b="1" dirty="0" smtClean="0">
                <a:hlinkClick r:id="rId2" action="ppaction://hlinksldjump"/>
              </a:rPr>
              <a:t>Demographic</a:t>
            </a:r>
            <a:endParaRPr lang="en-US" b="1" dirty="0" smtClean="0"/>
          </a:p>
          <a:p>
            <a:endParaRPr lang="en-US" b="1" dirty="0" smtClean="0"/>
          </a:p>
          <a:p>
            <a:pPr marL="285750" indent="-285750">
              <a:buFont typeface="Courier New"/>
              <a:buChar char="o"/>
            </a:pPr>
            <a:r>
              <a:rPr lang="en-US" b="1" dirty="0" smtClean="0">
                <a:hlinkClick r:id="rId3" action="ppaction://hlinksldjump"/>
              </a:rPr>
              <a:t>Building Setup</a:t>
            </a:r>
            <a:endParaRPr lang="en-US" b="1" dirty="0" smtClean="0"/>
          </a:p>
          <a:p>
            <a:endParaRPr lang="en-US" b="1" dirty="0" smtClean="0"/>
          </a:p>
          <a:p>
            <a:pPr marL="285750" indent="-285750">
              <a:buFont typeface="Courier New"/>
              <a:buChar char="o"/>
            </a:pPr>
            <a:r>
              <a:rPr lang="en-US" b="1" dirty="0" smtClean="0">
                <a:solidFill>
                  <a:schemeClr val="dk1"/>
                </a:solidFill>
                <a:hlinkClick r:id="rId4" action="ppaction://hlinksldjump"/>
              </a:rPr>
              <a:t># of computers per room</a:t>
            </a:r>
            <a:endParaRPr lang="en-US" b="1" dirty="0" smtClean="0">
              <a:solidFill>
                <a:schemeClr val="dk1"/>
              </a:solidFill>
            </a:endParaRPr>
          </a:p>
          <a:p>
            <a:pPr marL="285750" indent="-285750">
              <a:buFont typeface="Courier New"/>
              <a:buChar char="o"/>
            </a:pPr>
            <a:endParaRPr lang="en-US" b="1" dirty="0" smtClean="0"/>
          </a:p>
          <a:p>
            <a:pPr marL="285750" indent="-285750">
              <a:buFont typeface="Courier New"/>
              <a:buChar char="o"/>
            </a:pPr>
            <a:r>
              <a:rPr lang="en-US" b="1" dirty="0" smtClean="0">
                <a:solidFill>
                  <a:schemeClr val="dk1"/>
                </a:solidFill>
                <a:hlinkClick r:id="rId5" action="ppaction://hlinksldjump"/>
              </a:rPr>
              <a:t># of printers per room</a:t>
            </a:r>
            <a:endParaRPr lang="en-US" b="1" dirty="0" smtClean="0">
              <a:solidFill>
                <a:schemeClr val="dk1"/>
              </a:solidFill>
            </a:endParaRPr>
          </a:p>
          <a:p>
            <a:endParaRPr lang="en-US" dirty="0" smtClean="0">
              <a:solidFill>
                <a:schemeClr val="dk1"/>
              </a:solidFill>
            </a:endParaRPr>
          </a:p>
          <a:p>
            <a:endParaRPr lang="en-US" dirty="0">
              <a:solidFill>
                <a:schemeClr val="dk1"/>
              </a:solidFill>
            </a:endParaRPr>
          </a:p>
          <a:p>
            <a:endParaRPr lang="en-US" dirty="0"/>
          </a:p>
        </p:txBody>
      </p:sp>
      <p:sp>
        <p:nvSpPr>
          <p:cNvPr id="4" name="Action Button: Home 3">
            <a:hlinkClick r:id="rId6" action="ppaction://hlinksldjump" highlightClick="1"/>
          </p:cNvPr>
          <p:cNvSpPr/>
          <p:nvPr/>
        </p:nvSpPr>
        <p:spPr>
          <a:xfrm>
            <a:off x="7941733" y="6540501"/>
            <a:ext cx="575733" cy="317499"/>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3831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8289"/>
            <a:ext cx="7772400" cy="1362075"/>
          </a:xfrm>
        </p:spPr>
        <p:txBody>
          <a:bodyPr/>
          <a:lstStyle/>
          <a:p>
            <a:r>
              <a:rPr lang="en-US" dirty="0" smtClean="0"/>
              <a:t>Maintenance Plans</a:t>
            </a:r>
            <a:endParaRPr lang="en-US" dirty="0"/>
          </a:p>
        </p:txBody>
      </p:sp>
      <p:sp>
        <p:nvSpPr>
          <p:cNvPr id="4" name="Rectangle 3"/>
          <p:cNvSpPr/>
          <p:nvPr/>
        </p:nvSpPr>
        <p:spPr>
          <a:xfrm>
            <a:off x="324506" y="2495550"/>
            <a:ext cx="5371443" cy="3631763"/>
          </a:xfrm>
          <a:prstGeom prst="rect">
            <a:avLst/>
          </a:prstGeom>
        </p:spPr>
        <p:txBody>
          <a:bodyPr wrap="square">
            <a:spAutoFit/>
          </a:bodyPr>
          <a:lstStyle/>
          <a:p>
            <a:pPr marL="285750" indent="-285750">
              <a:buFont typeface="Courier New"/>
              <a:buChar char="o"/>
            </a:pPr>
            <a:r>
              <a:rPr lang="en-US" sz="2000" b="1" dirty="0" smtClean="0">
                <a:hlinkClick r:id="rId2" action="ppaction://hlinksldjump"/>
              </a:rPr>
              <a:t>Brother HL-2275DW (basic)</a:t>
            </a:r>
            <a:br>
              <a:rPr lang="en-US" sz="2000" b="1" dirty="0" smtClean="0">
                <a:hlinkClick r:id="rId2" action="ppaction://hlinksldjump"/>
              </a:rPr>
            </a:br>
            <a:endParaRPr lang="en-US" sz="2000" b="1" dirty="0" smtClean="0"/>
          </a:p>
          <a:p>
            <a:pPr marL="285750" indent="-285750">
              <a:buFont typeface="Courier New"/>
              <a:buChar char="o"/>
            </a:pPr>
            <a:r>
              <a:rPr lang="en-US" sz="2000" b="1" dirty="0" smtClean="0">
                <a:cs typeface="Goudy Old Style"/>
                <a:hlinkClick r:id="rId3" action="ppaction://hlinksldjump"/>
              </a:rPr>
              <a:t>Brother MFC-J4410DW (inkjet)</a:t>
            </a:r>
            <a:endParaRPr lang="en-US" sz="2000" b="1" dirty="0" smtClean="0">
              <a:cs typeface="Goudy Old Style"/>
            </a:endParaRPr>
          </a:p>
          <a:p>
            <a:pPr marL="285750" indent="-285750"/>
            <a:endParaRPr lang="en-US" sz="2000" b="1" dirty="0" smtClean="0">
              <a:solidFill>
                <a:schemeClr val="dk1"/>
              </a:solidFill>
            </a:endParaRPr>
          </a:p>
          <a:p>
            <a:pPr marL="285750" indent="-285750">
              <a:buFont typeface="Courier New"/>
              <a:buChar char="o"/>
            </a:pPr>
            <a:r>
              <a:rPr lang="en-US" sz="2000" b="1" dirty="0" smtClean="0">
                <a:cs typeface="Goudy Old Style"/>
                <a:hlinkClick r:id="rId4" action="ppaction://hlinksldjump"/>
              </a:rPr>
              <a:t>Brother </a:t>
            </a:r>
            <a:r>
              <a:rPr lang="en-US" sz="2000" b="1" dirty="0" smtClean="0">
                <a:solidFill>
                  <a:schemeClr val="dk1"/>
                </a:solidFill>
                <a:hlinkClick r:id="rId4" action="ppaction://hlinksldjump"/>
              </a:rPr>
              <a:t>MFC-9560CDW </a:t>
            </a:r>
            <a:r>
              <a:rPr lang="en-US" sz="2000" b="1" dirty="0" smtClean="0">
                <a:cs typeface="Goudy Old Style"/>
                <a:hlinkClick r:id="rId4" action="ppaction://hlinksldjump"/>
              </a:rPr>
              <a:t>(multifunction)</a:t>
            </a:r>
            <a:endParaRPr lang="en-US" sz="2000" b="1" dirty="0" smtClean="0">
              <a:cs typeface="Goudy Old Style"/>
            </a:endParaRPr>
          </a:p>
          <a:p>
            <a:pPr marL="285750" indent="-285750"/>
            <a:endParaRPr lang="en-US" sz="2000" b="1" dirty="0" smtClean="0">
              <a:solidFill>
                <a:schemeClr val="dk1"/>
              </a:solidFill>
            </a:endParaRPr>
          </a:p>
          <a:p>
            <a:pPr marL="285750" indent="-285750">
              <a:buFont typeface="Courier New"/>
              <a:buChar char="o"/>
            </a:pPr>
            <a:r>
              <a:rPr lang="en-US" sz="2000" b="1" dirty="0" smtClean="0">
                <a:hlinkClick r:id="rId5" action="ppaction://hlinksldjump"/>
              </a:rPr>
              <a:t>Xerox Work Centre 5150 (copy room)</a:t>
            </a:r>
            <a:r>
              <a:rPr lang="en-US" b="1" dirty="0">
                <a:hlinkClick r:id="rId5" action="ppaction://hlinksldjump"/>
              </a:rPr>
              <a:t/>
            </a:r>
            <a:br>
              <a:rPr lang="en-US" b="1" dirty="0">
                <a:hlinkClick r:id="rId5" action="ppaction://hlinksldjump"/>
              </a:rPr>
            </a:br>
            <a:endParaRPr lang="en-US" b="1" dirty="0" smtClean="0"/>
          </a:p>
          <a:p>
            <a:endParaRPr lang="en-US" dirty="0">
              <a:solidFill>
                <a:schemeClr val="dk1"/>
              </a:solidFill>
            </a:endParaRPr>
          </a:p>
          <a:p>
            <a:endParaRPr lang="en-US" dirty="0" smtClean="0">
              <a:solidFill>
                <a:schemeClr val="dk1"/>
              </a:solidFill>
            </a:endParaRPr>
          </a:p>
          <a:p>
            <a:endParaRPr lang="en-US" dirty="0">
              <a:solidFill>
                <a:schemeClr val="dk1"/>
              </a:solidFill>
            </a:endParaRPr>
          </a:p>
          <a:p>
            <a:endParaRPr lang="en-US" dirty="0"/>
          </a:p>
        </p:txBody>
      </p:sp>
      <p:sp>
        <p:nvSpPr>
          <p:cNvPr id="5" name="Action Button: Home 4">
            <a:hlinkClick r:id="rId6" action="ppaction://hlinksldjump" highlightClick="1"/>
          </p:cNvPr>
          <p:cNvSpPr/>
          <p:nvPr/>
        </p:nvSpPr>
        <p:spPr>
          <a:xfrm>
            <a:off x="7962900" y="6540501"/>
            <a:ext cx="533400" cy="317499"/>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3261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62" y="360392"/>
            <a:ext cx="7772400" cy="1362075"/>
          </a:xfrm>
        </p:spPr>
        <p:txBody>
          <a:bodyPr>
            <a:normAutofit/>
          </a:bodyPr>
          <a:lstStyle/>
          <a:p>
            <a:r>
              <a:rPr lang="en-US" dirty="0" smtClean="0"/>
              <a:t>Maintenance Plan</a:t>
            </a:r>
            <a:br>
              <a:rPr lang="en-US" dirty="0" smtClean="0"/>
            </a:br>
            <a:r>
              <a:rPr lang="en-US" sz="2400" dirty="0" smtClean="0"/>
              <a:t>Brother HL-2275DW</a:t>
            </a:r>
            <a:endParaRPr lang="en-US" sz="2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800" b="100000" l="0" r="100000"/>
                    </a14:imgEffect>
                  </a14:imgLayer>
                </a14:imgProps>
              </a:ext>
            </a:extLst>
          </a:blip>
          <a:stretch>
            <a:fillRect/>
          </a:stretch>
        </p:blipFill>
        <p:spPr>
          <a:xfrm>
            <a:off x="2364141" y="1053548"/>
            <a:ext cx="5028492" cy="5028492"/>
          </a:xfrm>
          <a:prstGeom prst="rect">
            <a:avLst/>
          </a:prstGeom>
        </p:spPr>
      </p:pic>
      <p:sp>
        <p:nvSpPr>
          <p:cNvPr id="5" name="TextBox 4"/>
          <p:cNvSpPr txBox="1"/>
          <p:nvPr/>
        </p:nvSpPr>
        <p:spPr>
          <a:xfrm>
            <a:off x="4156074" y="5558820"/>
            <a:ext cx="1444626" cy="523220"/>
          </a:xfrm>
          <a:prstGeom prst="rect">
            <a:avLst/>
          </a:prstGeom>
          <a:noFill/>
        </p:spPr>
        <p:txBody>
          <a:bodyPr wrap="none" rtlCol="0">
            <a:spAutoFit/>
          </a:bodyPr>
          <a:lstStyle/>
          <a:p>
            <a:r>
              <a:rPr lang="en-US" sz="2800" dirty="0" smtClean="0"/>
              <a:t>17 units</a:t>
            </a:r>
            <a:endParaRPr lang="en-US" sz="2800" dirty="0"/>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2433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Maintenance</a:t>
            </a:r>
            <a:endParaRPr lang="en-US" dirty="0"/>
          </a:p>
        </p:txBody>
      </p:sp>
      <p:graphicFrame>
        <p:nvGraphicFramePr>
          <p:cNvPr id="4" name="Table 3"/>
          <p:cNvGraphicFramePr>
            <a:graphicFrameLocks noGrp="1"/>
          </p:cNvGraphicFramePr>
          <p:nvPr/>
        </p:nvGraphicFramePr>
        <p:xfrm>
          <a:off x="1524000" y="1397000"/>
          <a:ext cx="6096000" cy="3369732"/>
        </p:xfrm>
        <a:graphic>
          <a:graphicData uri="http://schemas.openxmlformats.org/drawingml/2006/table">
            <a:tbl>
              <a:tblPr firstRow="1" bandRow="1">
                <a:tableStyleId>{5C22544A-7EE6-4342-B048-85BDC9FD1C3A}</a:tableStyleId>
              </a:tblPr>
              <a:tblGrid>
                <a:gridCol w="3048000"/>
                <a:gridCol w="3048000"/>
              </a:tblGrid>
              <a:tr h="561622">
                <a:tc>
                  <a:txBody>
                    <a:bodyPr/>
                    <a:lstStyle/>
                    <a:p>
                      <a:pPr algn="ctr"/>
                      <a:r>
                        <a:rPr lang="en-US" dirty="0" smtClean="0"/>
                        <a:t>Item</a:t>
                      </a:r>
                      <a:endParaRPr lang="en-US" dirty="0"/>
                    </a:p>
                  </a:txBody>
                  <a:tcPr anchor="ctr"/>
                </a:tc>
                <a:tc>
                  <a:txBody>
                    <a:bodyPr/>
                    <a:lstStyle/>
                    <a:p>
                      <a:pPr algn="ctr"/>
                      <a:r>
                        <a:rPr lang="en-US" dirty="0" smtClean="0"/>
                        <a:t>Frequency</a:t>
                      </a:r>
                      <a:endParaRPr lang="en-US" dirty="0"/>
                    </a:p>
                  </a:txBody>
                  <a:tcPr anchor="ctr"/>
                </a:tc>
              </a:tr>
              <a:tr h="561622">
                <a:tc>
                  <a:txBody>
                    <a:bodyPr/>
                    <a:lstStyle/>
                    <a:p>
                      <a:pPr algn="ctr"/>
                      <a:r>
                        <a:rPr lang="en-US" dirty="0" smtClean="0"/>
                        <a:t>Outside</a:t>
                      </a:r>
                      <a:r>
                        <a:rPr lang="en-US" baseline="0" dirty="0" smtClean="0"/>
                        <a:t> </a:t>
                      </a:r>
                      <a:endParaRPr lang="en-US" dirty="0"/>
                    </a:p>
                  </a:txBody>
                  <a:tcPr anchor="ctr"/>
                </a:tc>
                <a:tc>
                  <a:txBody>
                    <a:bodyPr/>
                    <a:lstStyle/>
                    <a:p>
                      <a:pPr algn="ctr"/>
                      <a:r>
                        <a:rPr lang="en-US" dirty="0" smtClean="0"/>
                        <a:t>Monthly</a:t>
                      </a:r>
                      <a:endParaRPr lang="en-US" dirty="0"/>
                    </a:p>
                  </a:txBody>
                  <a:tcPr anchor="ctr"/>
                </a:tc>
              </a:tr>
              <a:tr h="561622">
                <a:tc>
                  <a:txBody>
                    <a:bodyPr/>
                    <a:lstStyle/>
                    <a:p>
                      <a:pPr algn="ctr"/>
                      <a:r>
                        <a:rPr lang="en-US" dirty="0" smtClean="0"/>
                        <a:t>Corona</a:t>
                      </a:r>
                      <a:r>
                        <a:rPr lang="en-US" baseline="0" dirty="0" smtClean="0"/>
                        <a:t> Wire</a:t>
                      </a:r>
                      <a:endParaRPr lang="en-US" dirty="0"/>
                    </a:p>
                  </a:txBody>
                  <a:tcPr anchor="ctr"/>
                </a:tc>
                <a:tc>
                  <a:txBody>
                    <a:bodyPr/>
                    <a:lstStyle/>
                    <a:p>
                      <a:pPr algn="ctr"/>
                      <a:r>
                        <a:rPr lang="en-US" dirty="0" smtClean="0"/>
                        <a:t>Bi-Monthly</a:t>
                      </a:r>
                      <a:endParaRPr lang="en-US" dirty="0"/>
                    </a:p>
                  </a:txBody>
                  <a:tcPr anchor="ctr"/>
                </a:tc>
              </a:tr>
              <a:tr h="561622">
                <a:tc>
                  <a:txBody>
                    <a:bodyPr/>
                    <a:lstStyle/>
                    <a:p>
                      <a:pPr algn="ctr"/>
                      <a:r>
                        <a:rPr lang="en-US" dirty="0" smtClean="0"/>
                        <a:t>Drum Cleaning</a:t>
                      </a:r>
                      <a:endParaRPr lang="en-US" dirty="0"/>
                    </a:p>
                  </a:txBody>
                  <a:tcPr anchor="ctr"/>
                </a:tc>
                <a:tc>
                  <a:txBody>
                    <a:bodyPr/>
                    <a:lstStyle/>
                    <a:p>
                      <a:pPr algn="ctr"/>
                      <a:r>
                        <a:rPr lang="en-US" dirty="0" smtClean="0"/>
                        <a:t>As needed</a:t>
                      </a:r>
                      <a:r>
                        <a:rPr lang="en-US" baseline="0" dirty="0" smtClean="0"/>
                        <a:t> (Yearly)</a:t>
                      </a:r>
                      <a:endParaRPr lang="en-US" dirty="0"/>
                    </a:p>
                  </a:txBody>
                  <a:tcPr anchor="ctr"/>
                </a:tc>
              </a:tr>
              <a:tr h="561622">
                <a:tc>
                  <a:txBody>
                    <a:bodyPr/>
                    <a:lstStyle/>
                    <a:p>
                      <a:pPr algn="ctr"/>
                      <a:r>
                        <a:rPr lang="en-US" dirty="0" smtClean="0"/>
                        <a:t>Paper Pick-up</a:t>
                      </a:r>
                      <a:r>
                        <a:rPr lang="en-US" baseline="0" dirty="0" smtClean="0"/>
                        <a:t> Roller</a:t>
                      </a:r>
                      <a:endParaRPr lang="en-US" dirty="0"/>
                    </a:p>
                  </a:txBody>
                  <a:tcPr anchor="ctr"/>
                </a:tc>
                <a:tc>
                  <a:txBody>
                    <a:bodyPr/>
                    <a:lstStyle/>
                    <a:p>
                      <a:pPr algn="ctr"/>
                      <a:r>
                        <a:rPr lang="en-US" dirty="0" smtClean="0"/>
                        <a:t>As Needed</a:t>
                      </a:r>
                      <a:r>
                        <a:rPr lang="en-US" baseline="0" dirty="0" smtClean="0"/>
                        <a:t> (Yearly)</a:t>
                      </a:r>
                      <a:endParaRPr lang="en-US" dirty="0"/>
                    </a:p>
                  </a:txBody>
                  <a:tcPr anchor="ctr"/>
                </a:tc>
              </a:tr>
              <a:tr h="561622">
                <a:tc>
                  <a:txBody>
                    <a:bodyPr/>
                    <a:lstStyle/>
                    <a:p>
                      <a:pPr algn="ctr"/>
                      <a:endParaRPr lang="en-US" dirty="0"/>
                    </a:p>
                  </a:txBody>
                  <a:tcPr anchor="ctr"/>
                </a:tc>
                <a:tc>
                  <a:txBody>
                    <a:bodyPr/>
                    <a:lstStyle/>
                    <a:p>
                      <a:pPr algn="ctr"/>
                      <a:endParaRPr lang="en-US" dirty="0"/>
                    </a:p>
                  </a:txBody>
                  <a:tcPr anchor="ctr"/>
                </a:tc>
              </a:tr>
            </a:tbl>
          </a:graphicData>
        </a:graphic>
      </p:graphicFrame>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5320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97000"/>
          </a:xfrm>
        </p:spPr>
        <p:txBody>
          <a:bodyPr>
            <a:normAutofit fontScale="90000"/>
          </a:bodyPr>
          <a:lstStyle/>
          <a:p>
            <a:r>
              <a:rPr lang="en-US" sz="3800" dirty="0" smtClean="0"/>
              <a:t>Outside Cleaning Schedule </a:t>
            </a:r>
            <a:br>
              <a:rPr lang="en-US" sz="3800" dirty="0" smtClean="0"/>
            </a:br>
            <a:r>
              <a:rPr lang="en-US" sz="3800" dirty="0" smtClean="0"/>
              <a:t>Once per Month by ETS or Classroom Teacher</a:t>
            </a:r>
            <a:endParaRPr lang="en-US" sz="3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166272"/>
            <a:ext cx="4273123" cy="4288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000" y="1918955"/>
            <a:ext cx="3860800" cy="4536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1373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Corona Wire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3" y="1671638"/>
            <a:ext cx="3860800" cy="4536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491464" y="1722437"/>
            <a:ext cx="4500139" cy="4329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766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Cleaning</a:t>
            </a:r>
            <a:endParaRPr lang="en-US" dirty="0"/>
          </a:p>
        </p:txBody>
      </p:sp>
      <p:pic>
        <p:nvPicPr>
          <p:cNvPr id="4" name="Picture 3"/>
          <p:cNvPicPr>
            <a:picLocks noChangeAspect="1"/>
          </p:cNvPicPr>
          <p:nvPr/>
        </p:nvPicPr>
        <p:blipFill>
          <a:blip r:embed="rId2"/>
          <a:stretch>
            <a:fillRect/>
          </a:stretch>
        </p:blipFill>
        <p:spPr>
          <a:xfrm>
            <a:off x="84665" y="1346200"/>
            <a:ext cx="4380958" cy="3445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7817" y="1346200"/>
            <a:ext cx="3718983" cy="3702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1601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Cleaning – Cont.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133" y="1417638"/>
            <a:ext cx="3959858" cy="4417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560499" y="1417638"/>
            <a:ext cx="4126301" cy="3346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6133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 Cont.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767" y="1325411"/>
            <a:ext cx="3915833" cy="4249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5552" y="1325411"/>
            <a:ext cx="3528997" cy="4249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3275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 Cont.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196" y="1417638"/>
            <a:ext cx="3877274" cy="4707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658191" y="1417638"/>
            <a:ext cx="4028609" cy="4727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0207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Drum – Finished</a:t>
            </a:r>
            <a:endParaRPr lang="en-US" dirty="0"/>
          </a:p>
        </p:txBody>
      </p:sp>
      <p:pic>
        <p:nvPicPr>
          <p:cNvPr id="5" name="Picture 4"/>
          <p:cNvPicPr>
            <a:picLocks noChangeAspect="1"/>
          </p:cNvPicPr>
          <p:nvPr/>
        </p:nvPicPr>
        <p:blipFill>
          <a:blip r:embed="rId2"/>
          <a:stretch>
            <a:fillRect/>
          </a:stretch>
        </p:blipFill>
        <p:spPr>
          <a:xfrm>
            <a:off x="368341" y="2133599"/>
            <a:ext cx="8407318" cy="397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232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graphicFrame>
        <p:nvGraphicFramePr>
          <p:cNvPr id="4" name="Content Placeholder 3"/>
          <p:cNvGraphicFramePr>
            <a:graphicFrameLocks noGrp="1"/>
          </p:cNvGraphicFramePr>
          <p:nvPr>
            <p:ph idx="1"/>
          </p:nvPr>
        </p:nvGraphicFramePr>
        <p:xfrm>
          <a:off x="539748" y="2432348"/>
          <a:ext cx="7994652" cy="1226820"/>
        </p:xfrm>
        <a:graphic>
          <a:graphicData uri="http://schemas.openxmlformats.org/drawingml/2006/table">
            <a:tbl>
              <a:tblPr/>
              <a:tblGrid>
                <a:gridCol w="1998663"/>
                <a:gridCol w="1825771"/>
                <a:gridCol w="2171555"/>
                <a:gridCol w="1998663"/>
              </a:tblGrid>
              <a:tr h="0">
                <a:tc>
                  <a:txBody>
                    <a:bodyPr/>
                    <a:lstStyle/>
                    <a:p>
                      <a:pPr marL="0" marR="0">
                        <a:lnSpc>
                          <a:spcPct val="115000"/>
                        </a:lnSpc>
                        <a:spcBef>
                          <a:spcPts val="0"/>
                        </a:spcBef>
                        <a:spcAft>
                          <a:spcPts val="0"/>
                        </a:spcAft>
                      </a:pPr>
                      <a:r>
                        <a:rPr lang="en-US" sz="1400" b="1" dirty="0">
                          <a:solidFill>
                            <a:srgbClr val="FFFFFF"/>
                          </a:solidFill>
                          <a:latin typeface="Calibri"/>
                          <a:ea typeface="Times New Roman"/>
                          <a:cs typeface="Times New Roman"/>
                        </a:rPr>
                        <a:t>Grade</a:t>
                      </a:r>
                      <a:endParaRPr lang="en-US" sz="1400" b="1" dirty="0">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9BBB59"/>
                    </a:solidFill>
                  </a:tcPr>
                </a:tc>
                <a:tc>
                  <a:txBody>
                    <a:bodyPr/>
                    <a:lstStyle/>
                    <a:p>
                      <a:pPr marL="0" marR="0">
                        <a:lnSpc>
                          <a:spcPct val="115000"/>
                        </a:lnSpc>
                        <a:spcBef>
                          <a:spcPts val="0"/>
                        </a:spcBef>
                        <a:spcAft>
                          <a:spcPts val="0"/>
                        </a:spcAft>
                      </a:pPr>
                      <a:r>
                        <a:rPr lang="en-US" sz="1400" b="1">
                          <a:solidFill>
                            <a:srgbClr val="FFFFFF"/>
                          </a:solidFill>
                          <a:latin typeface="Calibri"/>
                          <a:ea typeface="Times New Roman"/>
                          <a:cs typeface="Times New Roman"/>
                        </a:rPr>
                        <a:t># Classes</a:t>
                      </a:r>
                      <a:endParaRPr lang="en-US" sz="1400" b="1">
                        <a:latin typeface="Cambria"/>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9BBB59"/>
                    </a:solidFill>
                  </a:tcPr>
                </a:tc>
                <a:tc>
                  <a:txBody>
                    <a:bodyPr/>
                    <a:lstStyle/>
                    <a:p>
                      <a:pPr marL="0" marR="0">
                        <a:lnSpc>
                          <a:spcPct val="115000"/>
                        </a:lnSpc>
                        <a:spcBef>
                          <a:spcPts val="0"/>
                        </a:spcBef>
                        <a:spcAft>
                          <a:spcPts val="0"/>
                        </a:spcAft>
                      </a:pPr>
                      <a:r>
                        <a:rPr lang="en-US" sz="1400" b="1" dirty="0">
                          <a:solidFill>
                            <a:srgbClr val="FFFFFF"/>
                          </a:solidFill>
                          <a:latin typeface="Calibri"/>
                          <a:ea typeface="Times New Roman"/>
                          <a:cs typeface="Times New Roman"/>
                        </a:rPr>
                        <a:t># Students/Class</a:t>
                      </a:r>
                      <a:endParaRPr lang="en-US" sz="1400" b="1" dirty="0">
                        <a:latin typeface="Cambria"/>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9BBB59"/>
                    </a:solidFill>
                  </a:tcPr>
                </a:tc>
                <a:tc>
                  <a:txBody>
                    <a:bodyPr/>
                    <a:lstStyle/>
                    <a:p>
                      <a:pPr marL="0" marR="0">
                        <a:lnSpc>
                          <a:spcPct val="115000"/>
                        </a:lnSpc>
                        <a:spcBef>
                          <a:spcPts val="0"/>
                        </a:spcBef>
                        <a:spcAft>
                          <a:spcPts val="0"/>
                        </a:spcAft>
                      </a:pPr>
                      <a:r>
                        <a:rPr lang="en-US" sz="1400" b="1">
                          <a:solidFill>
                            <a:srgbClr val="FFFFFF"/>
                          </a:solidFill>
                          <a:latin typeface="Calibri"/>
                          <a:ea typeface="Times New Roman"/>
                          <a:cs typeface="Times New Roman"/>
                        </a:rPr>
                        <a:t>Total # Students/Grade</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9BBB59"/>
                    </a:solidFill>
                  </a:tcPr>
                </a:tc>
              </a:tr>
              <a:tr h="0">
                <a:tc>
                  <a:txBody>
                    <a:bodyPr/>
                    <a:lstStyle/>
                    <a:p>
                      <a:pPr marL="0" marR="0">
                        <a:lnSpc>
                          <a:spcPct val="115000"/>
                        </a:lnSpc>
                        <a:spcBef>
                          <a:spcPts val="0"/>
                        </a:spcBef>
                        <a:spcAft>
                          <a:spcPts val="0"/>
                        </a:spcAft>
                      </a:pPr>
                      <a:r>
                        <a:rPr lang="en-US" sz="1400" b="1">
                          <a:latin typeface="Calibri"/>
                          <a:ea typeface="Times New Roman"/>
                          <a:cs typeface="Times New Roman"/>
                        </a:rPr>
                        <a:t>3rd</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dirty="0">
                          <a:latin typeface="Calibri"/>
                          <a:ea typeface="Times New Roman"/>
                          <a:cs typeface="Times New Roman"/>
                        </a:rPr>
                        <a:t>5</a:t>
                      </a:r>
                      <a:endParaRPr lang="en-US" sz="1400" b="1" dirty="0">
                        <a:latin typeface="Cambria"/>
                        <a:ea typeface="Calibri"/>
                        <a:cs typeface="Times New Roman"/>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22</a:t>
                      </a:r>
                      <a:endParaRPr lang="en-US" sz="1400" b="1">
                        <a:latin typeface="Cambria"/>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110</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nSpc>
                          <a:spcPct val="115000"/>
                        </a:lnSpc>
                        <a:spcBef>
                          <a:spcPts val="0"/>
                        </a:spcBef>
                        <a:spcAft>
                          <a:spcPts val="0"/>
                        </a:spcAft>
                      </a:pPr>
                      <a:r>
                        <a:rPr lang="en-US" sz="1400" b="1">
                          <a:latin typeface="Calibri"/>
                          <a:ea typeface="Times New Roman"/>
                          <a:cs typeface="Times New Roman"/>
                        </a:rPr>
                        <a:t>4th</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5</a:t>
                      </a:r>
                      <a:endParaRPr lang="en-US" sz="1400" b="1">
                        <a:latin typeface="Cambria"/>
                        <a:ea typeface="Calibri"/>
                        <a:cs typeface="Times New Roman"/>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22</a:t>
                      </a:r>
                      <a:endParaRPr lang="en-US" sz="1400" b="1">
                        <a:latin typeface="Cambria"/>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110</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nSpc>
                          <a:spcPct val="115000"/>
                        </a:lnSpc>
                        <a:spcBef>
                          <a:spcPts val="0"/>
                        </a:spcBef>
                        <a:spcAft>
                          <a:spcPts val="0"/>
                        </a:spcAft>
                      </a:pPr>
                      <a:r>
                        <a:rPr lang="en-US" sz="1400" b="1">
                          <a:latin typeface="Calibri"/>
                          <a:ea typeface="Times New Roman"/>
                          <a:cs typeface="Times New Roman"/>
                        </a:rPr>
                        <a:t>5th</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5</a:t>
                      </a:r>
                      <a:endParaRPr lang="en-US" sz="1400" b="1">
                        <a:latin typeface="Cambria"/>
                        <a:ea typeface="Calibri"/>
                        <a:cs typeface="Times New Roman"/>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400" b="1" dirty="0">
                          <a:latin typeface="Calibri"/>
                          <a:ea typeface="Times New Roman"/>
                          <a:cs typeface="Times New Roman"/>
                        </a:rPr>
                        <a:t>22</a:t>
                      </a:r>
                      <a:endParaRPr lang="en-US" sz="1400" b="1" dirty="0">
                        <a:latin typeface="Cambria"/>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110</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nSpc>
                          <a:spcPct val="115000"/>
                        </a:lnSpc>
                        <a:spcBef>
                          <a:spcPts val="0"/>
                        </a:spcBef>
                        <a:spcAft>
                          <a:spcPts val="0"/>
                        </a:spcAft>
                      </a:pPr>
                      <a:endParaRPr lang="en-US" sz="1400" b="1"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w="12700" cap="flat" cmpd="sng" algn="ctr">
                      <a:solidFill>
                        <a:srgbClr val="9BBB59"/>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endParaRPr lang="en-US" sz="1400" b="1" dirty="0">
                        <a:solidFill>
                          <a:srgbClr val="FFFFFF"/>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dirty="0">
                          <a:solidFill>
                            <a:srgbClr val="FFFFFF"/>
                          </a:solidFill>
                          <a:latin typeface="Calibri"/>
                          <a:ea typeface="Times New Roman"/>
                          <a:cs typeface="Times New Roman"/>
                        </a:rPr>
                        <a:t>Total Amount of Students</a:t>
                      </a:r>
                      <a:endParaRPr lang="en-US" sz="1400" b="1" dirty="0">
                        <a:latin typeface="Cambria"/>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dirty="0">
                          <a:latin typeface="Calibri"/>
                          <a:ea typeface="Times New Roman"/>
                          <a:cs typeface="Times New Roman"/>
                        </a:rPr>
                        <a:t>330</a:t>
                      </a:r>
                      <a:endParaRPr lang="en-US" sz="1400" b="1" dirty="0">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bl>
          </a:graphicData>
        </a:graphic>
      </p:graphicFrame>
      <p:sp>
        <p:nvSpPr>
          <p:cNvPr id="5" name="TextBox 4"/>
          <p:cNvSpPr txBox="1"/>
          <p:nvPr/>
        </p:nvSpPr>
        <p:spPr>
          <a:xfrm>
            <a:off x="539748" y="1371600"/>
            <a:ext cx="7994652" cy="830997"/>
          </a:xfrm>
          <a:prstGeom prst="rect">
            <a:avLst/>
          </a:prstGeom>
          <a:noFill/>
        </p:spPr>
        <p:txBody>
          <a:bodyPr wrap="square" rtlCol="0">
            <a:spAutoFit/>
          </a:bodyPr>
          <a:lstStyle/>
          <a:p>
            <a:r>
              <a:rPr lang="en-US" sz="1600" b="1" dirty="0" smtClean="0"/>
              <a:t>Demographics:</a:t>
            </a:r>
            <a:r>
              <a:rPr lang="en-US" sz="1600" dirty="0" smtClean="0"/>
              <a:t> New two story elementary school wing for 3</a:t>
            </a:r>
            <a:r>
              <a:rPr lang="en-US" sz="1600" baseline="30000" dirty="0" smtClean="0"/>
              <a:t>rd</a:t>
            </a:r>
            <a:r>
              <a:rPr lang="en-US" sz="1600" dirty="0" smtClean="0"/>
              <a:t> -5</a:t>
            </a:r>
            <a:r>
              <a:rPr lang="en-US" sz="1600" baseline="30000" dirty="0" smtClean="0"/>
              <a:t>th</a:t>
            </a:r>
            <a:r>
              <a:rPr lang="en-US" sz="1600" dirty="0" smtClean="0"/>
              <a:t> students. All rooms equipped with Dell Optiplex 745 P4 computers running XP Professional and Office 2002.</a:t>
            </a:r>
            <a:endParaRPr lang="en-US" dirty="0"/>
          </a:p>
        </p:txBody>
      </p:sp>
      <p:graphicFrame>
        <p:nvGraphicFramePr>
          <p:cNvPr id="6" name="Table 5"/>
          <p:cNvGraphicFramePr>
            <a:graphicFrameLocks noGrp="1"/>
          </p:cNvGraphicFramePr>
          <p:nvPr/>
        </p:nvGraphicFramePr>
        <p:xfrm>
          <a:off x="2258291" y="4003964"/>
          <a:ext cx="4738256" cy="1962912"/>
        </p:xfrm>
        <a:graphic>
          <a:graphicData uri="http://schemas.openxmlformats.org/drawingml/2006/table">
            <a:tbl>
              <a:tblPr/>
              <a:tblGrid>
                <a:gridCol w="2770909"/>
                <a:gridCol w="1967347"/>
              </a:tblGrid>
              <a:tr h="0">
                <a:tc>
                  <a:txBody>
                    <a:bodyPr/>
                    <a:lstStyle/>
                    <a:p>
                      <a:pPr marL="0" marR="0" algn="l">
                        <a:lnSpc>
                          <a:spcPct val="115000"/>
                        </a:lnSpc>
                        <a:spcBef>
                          <a:spcPts val="0"/>
                        </a:spcBef>
                        <a:spcAft>
                          <a:spcPts val="0"/>
                        </a:spcAft>
                      </a:pPr>
                      <a:r>
                        <a:rPr lang="en-US" sz="1400" b="1" dirty="0">
                          <a:solidFill>
                            <a:srgbClr val="FFFFFF"/>
                          </a:solidFill>
                          <a:latin typeface="Calibri"/>
                          <a:ea typeface="Times New Roman"/>
                          <a:cs typeface="Times New Roman"/>
                        </a:rPr>
                        <a:t>Faculty</a:t>
                      </a:r>
                      <a:endParaRPr lang="en-US" sz="1400" b="1" dirty="0">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9BBB59"/>
                    </a:solidFill>
                  </a:tcPr>
                </a:tc>
                <a:tc>
                  <a:txBody>
                    <a:bodyPr/>
                    <a:lstStyle/>
                    <a:p>
                      <a:pPr marL="0" marR="0" algn="l">
                        <a:lnSpc>
                          <a:spcPct val="115000"/>
                        </a:lnSpc>
                        <a:spcBef>
                          <a:spcPts val="0"/>
                        </a:spcBef>
                        <a:spcAft>
                          <a:spcPts val="0"/>
                        </a:spcAft>
                      </a:pPr>
                      <a:r>
                        <a:rPr lang="en-US" sz="1400" b="1">
                          <a:solidFill>
                            <a:srgbClr val="FFFFFF"/>
                          </a:solidFill>
                          <a:latin typeface="Calibri"/>
                          <a:ea typeface="Times New Roman"/>
                          <a:cs typeface="Times New Roman"/>
                        </a:rPr>
                        <a:t># Classes</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9BBB59"/>
                    </a:solidFill>
                  </a:tcPr>
                </a:tc>
              </a:tr>
              <a:tr h="0">
                <a:tc>
                  <a:txBody>
                    <a:bodyPr/>
                    <a:lstStyle/>
                    <a:p>
                      <a:pPr marL="0" marR="0" algn="l">
                        <a:lnSpc>
                          <a:spcPct val="115000"/>
                        </a:lnSpc>
                        <a:spcBef>
                          <a:spcPts val="0"/>
                        </a:spcBef>
                        <a:spcAft>
                          <a:spcPts val="0"/>
                        </a:spcAft>
                      </a:pPr>
                      <a:r>
                        <a:rPr lang="en-US" sz="1400" b="1">
                          <a:latin typeface="Calibri"/>
                          <a:ea typeface="Times New Roman"/>
                          <a:cs typeface="Times New Roman"/>
                        </a:rPr>
                        <a:t>Secretaries</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2</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gn="l">
                        <a:lnSpc>
                          <a:spcPct val="115000"/>
                        </a:lnSpc>
                        <a:spcBef>
                          <a:spcPts val="0"/>
                        </a:spcBef>
                        <a:spcAft>
                          <a:spcPts val="0"/>
                        </a:spcAft>
                      </a:pPr>
                      <a:r>
                        <a:rPr lang="en-US" sz="1400" b="1">
                          <a:latin typeface="Calibri"/>
                          <a:ea typeface="Times New Roman"/>
                          <a:cs typeface="Times New Roman"/>
                        </a:rPr>
                        <a:t>Teachers</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18</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gn="l">
                        <a:lnSpc>
                          <a:spcPct val="115000"/>
                        </a:lnSpc>
                        <a:spcBef>
                          <a:spcPts val="0"/>
                        </a:spcBef>
                        <a:spcAft>
                          <a:spcPts val="0"/>
                        </a:spcAft>
                      </a:pPr>
                      <a:r>
                        <a:rPr lang="en-US" sz="1400" b="1">
                          <a:latin typeface="Calibri"/>
                          <a:ea typeface="Times New Roman"/>
                          <a:cs typeface="Times New Roman"/>
                        </a:rPr>
                        <a:t>Librarian</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1</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gn="l">
                        <a:lnSpc>
                          <a:spcPct val="115000"/>
                        </a:lnSpc>
                        <a:spcBef>
                          <a:spcPts val="0"/>
                        </a:spcBef>
                        <a:spcAft>
                          <a:spcPts val="0"/>
                        </a:spcAft>
                      </a:pPr>
                      <a:r>
                        <a:rPr lang="en-US" sz="1400" b="1">
                          <a:latin typeface="Calibri"/>
                          <a:ea typeface="Times New Roman"/>
                          <a:cs typeface="Times New Roman"/>
                        </a:rPr>
                        <a:t>Librarian aide</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1</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gn="l">
                        <a:lnSpc>
                          <a:spcPct val="115000"/>
                        </a:lnSpc>
                        <a:spcBef>
                          <a:spcPts val="0"/>
                        </a:spcBef>
                        <a:spcAft>
                          <a:spcPts val="0"/>
                        </a:spcAft>
                      </a:pPr>
                      <a:r>
                        <a:rPr lang="en-US" sz="1400" b="1">
                          <a:latin typeface="Calibri"/>
                          <a:ea typeface="Times New Roman"/>
                          <a:cs typeface="Times New Roman"/>
                        </a:rPr>
                        <a:t>Principal</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1</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gn="l">
                        <a:lnSpc>
                          <a:spcPct val="115000"/>
                        </a:lnSpc>
                        <a:spcBef>
                          <a:spcPts val="0"/>
                        </a:spcBef>
                        <a:spcAft>
                          <a:spcPts val="0"/>
                        </a:spcAft>
                      </a:pPr>
                      <a:r>
                        <a:rPr lang="en-US" sz="1400" b="1">
                          <a:latin typeface="Calibri"/>
                          <a:ea typeface="Times New Roman"/>
                          <a:cs typeface="Times New Roman"/>
                        </a:rPr>
                        <a:t>ETS</a:t>
                      </a:r>
                      <a:endParaRPr lang="en-US" sz="1400" b="1">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gn="l">
                        <a:lnSpc>
                          <a:spcPct val="115000"/>
                        </a:lnSpc>
                        <a:spcBef>
                          <a:spcPts val="0"/>
                        </a:spcBef>
                        <a:spcAft>
                          <a:spcPts val="0"/>
                        </a:spcAft>
                      </a:pPr>
                      <a:r>
                        <a:rPr lang="en-US" sz="1400" b="1">
                          <a:latin typeface="Calibri"/>
                          <a:ea typeface="Times New Roman"/>
                          <a:cs typeface="Times New Roman"/>
                        </a:rPr>
                        <a:t>1</a:t>
                      </a:r>
                      <a:endParaRPr lang="en-US" sz="1400" b="1">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tcPr>
                </a:tc>
              </a:tr>
              <a:tr h="0">
                <a:tc>
                  <a:txBody>
                    <a:bodyPr/>
                    <a:lstStyle/>
                    <a:p>
                      <a:pPr marL="0" marR="0" algn="l">
                        <a:lnSpc>
                          <a:spcPct val="115000"/>
                        </a:lnSpc>
                        <a:spcBef>
                          <a:spcPts val="0"/>
                        </a:spcBef>
                        <a:spcAft>
                          <a:spcPts val="0"/>
                        </a:spcAft>
                      </a:pPr>
                      <a:r>
                        <a:rPr lang="en-US" sz="1400" b="1" dirty="0">
                          <a:solidFill>
                            <a:srgbClr val="FFFFFF"/>
                          </a:solidFill>
                          <a:latin typeface="Calibri"/>
                          <a:ea typeface="Times New Roman"/>
                          <a:cs typeface="Times New Roman"/>
                        </a:rPr>
                        <a:t>Total # of Faculty</a:t>
                      </a:r>
                      <a:endParaRPr lang="en-US" sz="1400" b="1" dirty="0">
                        <a:latin typeface="Cambria"/>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w="12700" cap="flat" cmpd="sng" algn="ctr">
                      <a:solidFill>
                        <a:srgbClr val="9BBB59"/>
                      </a:solidFill>
                      <a:prstDash val="solid"/>
                      <a:round/>
                      <a:headEnd type="none" w="med" len="med"/>
                      <a:tailEnd type="none" w="med" len="med"/>
                    </a:lnB>
                    <a:solidFill>
                      <a:srgbClr val="9BBB59"/>
                    </a:solidFill>
                  </a:tcPr>
                </a:tc>
                <a:tc>
                  <a:txBody>
                    <a:bodyPr/>
                    <a:lstStyle/>
                    <a:p>
                      <a:pPr marL="0" marR="0" algn="l">
                        <a:lnSpc>
                          <a:spcPct val="115000"/>
                        </a:lnSpc>
                        <a:spcBef>
                          <a:spcPts val="0"/>
                        </a:spcBef>
                        <a:spcAft>
                          <a:spcPts val="0"/>
                        </a:spcAft>
                      </a:pPr>
                      <a:r>
                        <a:rPr lang="en-US" sz="1400" b="1" dirty="0">
                          <a:latin typeface="Calibri"/>
                          <a:ea typeface="Times New Roman"/>
                          <a:cs typeface="Times New Roman"/>
                        </a:rPr>
                        <a:t>24</a:t>
                      </a:r>
                      <a:endParaRPr lang="en-US" sz="1400" b="1" dirty="0">
                        <a:latin typeface="Cambria"/>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noFill/>
                  </a:tcPr>
                </a:tc>
              </a:tr>
            </a:tbl>
          </a:graphicData>
        </a:graphic>
      </p:graphicFrame>
      <p:sp>
        <p:nvSpPr>
          <p:cNvPr id="8" name="Action Button: Forward or Next 7">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Return 8">
            <a:hlinkClick r:id="rId2"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1577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Paper Pickup Roller</a:t>
            </a:r>
            <a:endParaRPr lang="en-US" dirty="0"/>
          </a:p>
        </p:txBody>
      </p:sp>
      <p:pic>
        <p:nvPicPr>
          <p:cNvPr id="4" name="Picture 3"/>
          <p:cNvPicPr>
            <a:picLocks noChangeAspect="1"/>
          </p:cNvPicPr>
          <p:nvPr/>
        </p:nvPicPr>
        <p:blipFill>
          <a:blip r:embed="rId2"/>
          <a:stretch>
            <a:fillRect/>
          </a:stretch>
        </p:blipFill>
        <p:spPr>
          <a:xfrm>
            <a:off x="0" y="1607628"/>
            <a:ext cx="5016499" cy="1782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5763" y="2118010"/>
            <a:ext cx="3868237" cy="4206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Return 6">
            <a:hlinkClick r:id="rId4"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6190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4" y="710617"/>
            <a:ext cx="7772400" cy="1362075"/>
          </a:xfrm>
        </p:spPr>
        <p:txBody>
          <a:bodyPr>
            <a:normAutofit fontScale="90000"/>
          </a:bodyPr>
          <a:lstStyle/>
          <a:p>
            <a:r>
              <a:rPr lang="en-US" dirty="0" smtClean="0"/>
              <a:t>Maintenance Plan</a:t>
            </a:r>
            <a:br>
              <a:rPr lang="en-US" dirty="0" smtClean="0"/>
            </a:br>
            <a:r>
              <a:rPr lang="en-US" sz="2700" dirty="0" smtClean="0">
                <a:latin typeface="Goudy Old Style"/>
              </a:rPr>
              <a:t>B</a:t>
            </a:r>
            <a:r>
              <a:rPr lang="en-US" sz="2700" b="1" dirty="0" smtClean="0">
                <a:latin typeface="Goudy Old Style"/>
                <a:cs typeface="Goudy Old Style"/>
              </a:rPr>
              <a:t>rother MFC-J4410DW</a:t>
            </a:r>
            <a:r>
              <a:rPr lang="en-US" b="1" dirty="0" smtClean="0">
                <a:latin typeface="Goudy Old Style"/>
                <a:cs typeface="Goudy Old Style"/>
              </a:rPr>
              <a:t/>
            </a:r>
            <a:br>
              <a:rPr lang="en-US" b="1" dirty="0" smtClean="0">
                <a:latin typeface="Goudy Old Style"/>
                <a:cs typeface="Goudy Old Style"/>
              </a:rPr>
            </a:br>
            <a:endParaRPr lang="en-US" dirty="0"/>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ackgroundRemoval t="18200" b="79700" l="0" r="100000"/>
                    </a14:imgEffect>
                  </a14:imgLayer>
                </a14:imgProps>
              </a:ext>
              <a:ext uri="{28A0092B-C50C-407E-A947-70E740481C1C}">
                <a14:useLocalDpi xmlns:a14="http://schemas.microsoft.com/office/drawing/2010/main"/>
              </a:ext>
            </a:extLst>
          </a:blip>
          <a:srcRect t="19077" b="21019"/>
          <a:stretch>
            <a:fillRect/>
          </a:stretch>
        </p:blipFill>
        <p:spPr>
          <a:xfrm>
            <a:off x="1329415" y="1386893"/>
            <a:ext cx="6143831" cy="3680408"/>
          </a:xfrm>
          <a:prstGeom prst="rect">
            <a:avLst/>
          </a:prstGeom>
        </p:spPr>
      </p:pic>
      <p:sp>
        <p:nvSpPr>
          <p:cNvPr id="4" name="Rectangle 3"/>
          <p:cNvSpPr/>
          <p:nvPr/>
        </p:nvSpPr>
        <p:spPr>
          <a:xfrm>
            <a:off x="3948996" y="5067301"/>
            <a:ext cx="3524250" cy="507831"/>
          </a:xfrm>
          <a:prstGeom prst="rect">
            <a:avLst/>
          </a:prstGeom>
        </p:spPr>
        <p:txBody>
          <a:bodyPr wrap="square">
            <a:spAutoFit/>
          </a:bodyPr>
          <a:lstStyle/>
          <a:p>
            <a:r>
              <a:rPr lang="en-US" sz="2700" b="1" dirty="0" smtClean="0">
                <a:solidFill>
                  <a:prstClr val="black"/>
                </a:solidFill>
                <a:ea typeface="+mj-ea"/>
                <a:cs typeface="Goudy Old Style"/>
              </a:rPr>
              <a:t>1 unit</a:t>
            </a:r>
            <a:endParaRPr lang="en-US" dirty="0"/>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948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Cleaning Maintenance</a:t>
            </a:r>
            <a:endParaRPr lang="en-US" dirty="0"/>
          </a:p>
        </p:txBody>
      </p:sp>
      <p:graphicFrame>
        <p:nvGraphicFramePr>
          <p:cNvPr id="4" name="Table 3"/>
          <p:cNvGraphicFramePr>
            <a:graphicFrameLocks noGrp="1"/>
          </p:cNvGraphicFramePr>
          <p:nvPr/>
        </p:nvGraphicFramePr>
        <p:xfrm>
          <a:off x="1524000" y="1397000"/>
          <a:ext cx="6096000" cy="3526648"/>
        </p:xfrm>
        <a:graphic>
          <a:graphicData uri="http://schemas.openxmlformats.org/drawingml/2006/table">
            <a:tbl>
              <a:tblPr firstRow="1" bandRow="1">
                <a:tableStyleId>{5C22544A-7EE6-4342-B048-85BDC9FD1C3A}</a:tableStyleId>
              </a:tblPr>
              <a:tblGrid>
                <a:gridCol w="3048000"/>
                <a:gridCol w="3048000"/>
              </a:tblGrid>
              <a:tr h="561622">
                <a:tc>
                  <a:txBody>
                    <a:bodyPr/>
                    <a:lstStyle/>
                    <a:p>
                      <a:pPr algn="ctr"/>
                      <a:r>
                        <a:rPr lang="en-US" dirty="0" smtClean="0"/>
                        <a:t>Item</a:t>
                      </a:r>
                      <a:endParaRPr lang="en-US" dirty="0"/>
                    </a:p>
                  </a:txBody>
                  <a:tcPr anchor="ctr"/>
                </a:tc>
                <a:tc>
                  <a:txBody>
                    <a:bodyPr/>
                    <a:lstStyle/>
                    <a:p>
                      <a:pPr algn="ctr"/>
                      <a:r>
                        <a:rPr lang="en-US" dirty="0" smtClean="0"/>
                        <a:t>Frequency</a:t>
                      </a:r>
                      <a:endParaRPr lang="en-US" dirty="0"/>
                    </a:p>
                  </a:txBody>
                  <a:tcPr anchor="ctr"/>
                </a:tc>
              </a:tr>
              <a:tr h="561622">
                <a:tc>
                  <a:txBody>
                    <a:bodyPr/>
                    <a:lstStyle/>
                    <a:p>
                      <a:pPr algn="ctr"/>
                      <a:r>
                        <a:rPr lang="en-US" dirty="0" smtClean="0"/>
                        <a:t>Cleaning</a:t>
                      </a:r>
                      <a:r>
                        <a:rPr lang="en-US" baseline="0" dirty="0" smtClean="0"/>
                        <a:t> &amp; Checking the Printer</a:t>
                      </a:r>
                      <a:endParaRPr lang="en-US" dirty="0"/>
                    </a:p>
                  </a:txBody>
                  <a:tcPr anchor="ctr"/>
                </a:tc>
                <a:tc>
                  <a:txBody>
                    <a:bodyPr/>
                    <a:lstStyle/>
                    <a:p>
                      <a:pPr algn="ctr"/>
                      <a:r>
                        <a:rPr lang="en-US" dirty="0" smtClean="0"/>
                        <a:t>Monthly</a:t>
                      </a:r>
                      <a:endParaRPr lang="en-US" dirty="0"/>
                    </a:p>
                  </a:txBody>
                  <a:tcPr anchor="ctr"/>
                </a:tc>
              </a:tr>
              <a:tr h="561622">
                <a:tc>
                  <a:txBody>
                    <a:bodyPr/>
                    <a:lstStyle/>
                    <a:p>
                      <a:pPr algn="ctr"/>
                      <a:r>
                        <a:rPr lang="en-US" baseline="0" dirty="0" smtClean="0"/>
                        <a:t>Cleaning the Printers Platen</a:t>
                      </a:r>
                      <a:endParaRPr lang="en-US" dirty="0"/>
                    </a:p>
                  </a:txBody>
                  <a:tcPr anchor="ctr"/>
                </a:tc>
                <a:tc>
                  <a:txBody>
                    <a:bodyPr/>
                    <a:lstStyle/>
                    <a:p>
                      <a:pPr algn="ctr"/>
                      <a:r>
                        <a:rPr lang="en-US" dirty="0" smtClean="0"/>
                        <a:t>Monthly</a:t>
                      </a:r>
                      <a:endParaRPr lang="en-US" dirty="0"/>
                    </a:p>
                  </a:txBody>
                  <a:tcPr anchor="ctr"/>
                </a:tc>
              </a:tr>
              <a:tr h="561622">
                <a:tc>
                  <a:txBody>
                    <a:bodyPr/>
                    <a:lstStyle/>
                    <a:p>
                      <a:pPr algn="ctr"/>
                      <a:r>
                        <a:rPr lang="en-US" dirty="0" smtClean="0"/>
                        <a:t>Cleaning the Paper</a:t>
                      </a:r>
                      <a:r>
                        <a:rPr lang="en-US" baseline="0" dirty="0" smtClean="0"/>
                        <a:t> Feed Rollers</a:t>
                      </a:r>
                      <a:endParaRPr lang="en-US" dirty="0"/>
                    </a:p>
                  </a:txBody>
                  <a:tcPr anchor="ctr"/>
                </a:tc>
                <a:tc>
                  <a:txBody>
                    <a:bodyPr/>
                    <a:lstStyle/>
                    <a:p>
                      <a:pPr algn="ctr"/>
                      <a:r>
                        <a:rPr lang="en-US" dirty="0" smtClean="0"/>
                        <a:t>Monthly</a:t>
                      </a:r>
                      <a:endParaRPr lang="en-US" dirty="0"/>
                    </a:p>
                  </a:txBody>
                  <a:tcPr anchor="ctr"/>
                </a:tc>
              </a:tr>
              <a:tr h="561622">
                <a:tc>
                  <a:txBody>
                    <a:bodyPr/>
                    <a:lstStyle/>
                    <a:p>
                      <a:pPr algn="ctr"/>
                      <a:r>
                        <a:rPr lang="en-US" dirty="0" smtClean="0"/>
                        <a:t>Drum Cleaner</a:t>
                      </a:r>
                      <a:endParaRPr lang="en-US" dirty="0"/>
                    </a:p>
                  </a:txBody>
                  <a:tcPr anchor="ctr"/>
                </a:tc>
                <a:tc>
                  <a:txBody>
                    <a:bodyPr/>
                    <a:lstStyle/>
                    <a:p>
                      <a:pPr algn="ctr"/>
                      <a:r>
                        <a:rPr lang="en-US" dirty="0" smtClean="0"/>
                        <a:t>As Needed</a:t>
                      </a:r>
                      <a:r>
                        <a:rPr lang="en-US" baseline="0" dirty="0" smtClean="0"/>
                        <a:t> (Yearly)</a:t>
                      </a:r>
                      <a:endParaRPr lang="en-US" dirty="0"/>
                    </a:p>
                  </a:txBody>
                  <a:tcPr anchor="ctr"/>
                </a:tc>
              </a:tr>
              <a:tr h="561622">
                <a:tc>
                  <a:txBody>
                    <a:bodyPr/>
                    <a:lstStyle/>
                    <a:p>
                      <a:pPr algn="ctr"/>
                      <a:r>
                        <a:rPr lang="en-US" dirty="0" smtClean="0"/>
                        <a:t>Paper Pick-up</a:t>
                      </a:r>
                      <a:r>
                        <a:rPr lang="en-US" baseline="0" dirty="0" smtClean="0"/>
                        <a:t> Roller</a:t>
                      </a:r>
                      <a:endParaRPr lang="en-US" dirty="0"/>
                    </a:p>
                  </a:txBody>
                  <a:tcPr anchor="ctr"/>
                </a:tc>
                <a:tc>
                  <a:txBody>
                    <a:bodyPr/>
                    <a:lstStyle/>
                    <a:p>
                      <a:pPr algn="ctr"/>
                      <a:r>
                        <a:rPr lang="en-US" dirty="0" smtClean="0"/>
                        <a:t>As needed (Yearly)</a:t>
                      </a:r>
                      <a:endParaRPr lang="en-US" dirty="0"/>
                    </a:p>
                  </a:txBody>
                  <a:tcPr anchor="ctr"/>
                </a:tc>
              </a:tr>
            </a:tbl>
          </a:graphicData>
        </a:graphic>
      </p:graphicFrame>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368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Cleaning and Checking the Printer</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694" y="1417638"/>
            <a:ext cx="2043724" cy="5185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8048" y="1717964"/>
            <a:ext cx="1909404" cy="4884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stretch>
            <a:fillRect/>
          </a:stretch>
        </p:blipFill>
        <p:spPr>
          <a:xfrm>
            <a:off x="6048827" y="2433781"/>
            <a:ext cx="2347027" cy="305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Action Button: Forward or Next 8">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978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Cleaning the Printers Platen</a:t>
            </a:r>
            <a:br>
              <a:rPr lang="en-US" dirty="0" smtClean="0"/>
            </a:b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 y="1712383"/>
            <a:ext cx="2499218" cy="2408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5943600" y="1712383"/>
            <a:ext cx="2743200" cy="1384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17334" y="1712383"/>
            <a:ext cx="2346006" cy="3861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ction Button: Forward or Next 7">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7316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the Paper Feed Rollers</a:t>
            </a:r>
            <a:endParaRPr lang="en-US" dirty="0"/>
          </a:p>
        </p:txBody>
      </p:sp>
      <p:pic>
        <p:nvPicPr>
          <p:cNvPr id="7" name="Picture 6"/>
          <p:cNvPicPr>
            <a:picLocks noChangeAspect="1"/>
          </p:cNvPicPr>
          <p:nvPr/>
        </p:nvPicPr>
        <p:blipFill>
          <a:blip r:embed="rId2"/>
          <a:stretch>
            <a:fillRect/>
          </a:stretch>
        </p:blipFill>
        <p:spPr>
          <a:xfrm>
            <a:off x="1088409" y="2081378"/>
            <a:ext cx="2611487" cy="3973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5227118" y="2079790"/>
            <a:ext cx="2808903" cy="397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Return 5">
            <a:hlinkClick r:id="rId4"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8628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Cleaning the Paper Feed Rollers - Continued</a:t>
            </a:r>
            <a:endParaRPr lang="en-US" dirty="0"/>
          </a:p>
        </p:txBody>
      </p:sp>
      <p:pic>
        <p:nvPicPr>
          <p:cNvPr id="3" name="Picture 2"/>
          <p:cNvPicPr>
            <a:picLocks noChangeAspect="1"/>
          </p:cNvPicPr>
          <p:nvPr/>
        </p:nvPicPr>
        <p:blipFill>
          <a:blip r:embed="rId2"/>
          <a:stretch>
            <a:fillRect/>
          </a:stretch>
        </p:blipFill>
        <p:spPr>
          <a:xfrm>
            <a:off x="4749802" y="2752437"/>
            <a:ext cx="3957320" cy="260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421025" y="2336800"/>
            <a:ext cx="2907355" cy="397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030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the Paper Pick-up Rollers</a:t>
            </a:r>
            <a:endParaRPr lang="en-US" dirty="0"/>
          </a:p>
        </p:txBody>
      </p:sp>
      <p:pic>
        <p:nvPicPr>
          <p:cNvPr id="3" name="Picture 2"/>
          <p:cNvPicPr>
            <a:picLocks noChangeAspect="1"/>
          </p:cNvPicPr>
          <p:nvPr/>
        </p:nvPicPr>
        <p:blipFill>
          <a:blip r:embed="rId2"/>
          <a:stretch>
            <a:fillRect/>
          </a:stretch>
        </p:blipFill>
        <p:spPr>
          <a:xfrm>
            <a:off x="747385" y="1659771"/>
            <a:ext cx="2436881" cy="4809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5639330" y="1901904"/>
            <a:ext cx="2588683" cy="4566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1399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Cleaning the Paper Pick-up Rollers: Tray #2</a:t>
            </a:r>
            <a:endParaRPr lang="en-US" dirty="0"/>
          </a:p>
        </p:txBody>
      </p:sp>
      <p:pic>
        <p:nvPicPr>
          <p:cNvPr id="3" name="Picture 2"/>
          <p:cNvPicPr>
            <a:picLocks noChangeAspect="1"/>
          </p:cNvPicPr>
          <p:nvPr/>
        </p:nvPicPr>
        <p:blipFill>
          <a:blip r:embed="rId2"/>
          <a:stretch>
            <a:fillRect/>
          </a:stretch>
        </p:blipFill>
        <p:spPr>
          <a:xfrm>
            <a:off x="1265766" y="1940984"/>
            <a:ext cx="2832100" cy="361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5323416" y="1940984"/>
            <a:ext cx="2832100" cy="387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Return 5">
            <a:hlinkClick r:id="rId4"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89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22" y="381000"/>
            <a:ext cx="7772400" cy="1362075"/>
          </a:xfrm>
        </p:spPr>
        <p:txBody>
          <a:bodyPr>
            <a:normAutofit fontScale="90000"/>
          </a:bodyPr>
          <a:lstStyle/>
          <a:p>
            <a:r>
              <a:rPr lang="en-US" dirty="0" smtClean="0"/>
              <a:t/>
            </a:r>
            <a:br>
              <a:rPr lang="en-US" dirty="0" smtClean="0"/>
            </a:br>
            <a:r>
              <a:rPr lang="en-US" dirty="0" smtClean="0"/>
              <a:t>Maintenance Plan</a:t>
            </a:r>
            <a:br>
              <a:rPr lang="en-US" dirty="0" smtClean="0"/>
            </a:br>
            <a:r>
              <a:rPr lang="en-US" sz="2700" dirty="0" smtClean="0">
                <a:solidFill>
                  <a:schemeClr val="dk1"/>
                </a:solidFill>
              </a:rPr>
              <a:t>MFC-9560CDW</a:t>
            </a:r>
            <a:endParaRPr lang="en-US" dirty="0"/>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ackgroundRemoval t="161" b="100000" l="0" r="100000">
                        <a14:foregroundMark x1="35366" y1="5939" x2="35366" y2="5939"/>
                        <a14:foregroundMark x1="16667" y1="17175" x2="16667" y2="17175"/>
                        <a14:foregroundMark x1="16667" y1="17175" x2="16667" y2="17175"/>
                        <a14:foregroundMark x1="26626" y1="15730" x2="26626" y2="15730"/>
                        <a14:foregroundMark x1="26626" y1="15730" x2="26626" y2="15730"/>
                        <a14:foregroundMark x1="80691" y1="14286" x2="80691" y2="14286"/>
                        <a14:foregroundMark x1="80691" y1="14286" x2="80691" y2="14286"/>
                        <a14:foregroundMark x1="51829" y1="13804" x2="51829" y2="13804"/>
                        <a14:foregroundMark x1="51829" y1="13804" x2="51829" y2="13804"/>
                        <a14:foregroundMark x1="50203" y1="4013" x2="50203" y2="4013"/>
                        <a14:foregroundMark x1="50203" y1="4013" x2="50203" y2="4013"/>
                        <a14:foregroundMark x1="89634" y1="14767" x2="89634" y2="14767"/>
                        <a14:foregroundMark x1="89634" y1="14767" x2="89634" y2="14767"/>
                        <a14:foregroundMark x1="18902" y1="28250" x2="18902" y2="28250"/>
                        <a14:foregroundMark x1="18902" y1="28250" x2="18902" y2="28250"/>
                      </a14:backgroundRemoval>
                    </a14:imgEffect>
                  </a14:imgLayer>
                </a14:imgProps>
              </a:ext>
              <a:ext uri="{28A0092B-C50C-407E-A947-70E740481C1C}">
                <a14:useLocalDpi xmlns:a14="http://schemas.microsoft.com/office/drawing/2010/main"/>
              </a:ext>
            </a:extLst>
          </a:blip>
          <a:stretch>
            <a:fillRect/>
          </a:stretch>
        </p:blipFill>
        <p:spPr>
          <a:xfrm>
            <a:off x="3333750" y="1415202"/>
            <a:ext cx="3673378" cy="4651452"/>
          </a:xfrm>
          <a:prstGeom prst="rect">
            <a:avLst/>
          </a:prstGeom>
        </p:spPr>
      </p:pic>
      <p:sp>
        <p:nvSpPr>
          <p:cNvPr id="4" name="Rectangle 3"/>
          <p:cNvSpPr/>
          <p:nvPr/>
        </p:nvSpPr>
        <p:spPr>
          <a:xfrm>
            <a:off x="4419600" y="6066654"/>
            <a:ext cx="3139978" cy="646331"/>
          </a:xfrm>
          <a:prstGeom prst="rect">
            <a:avLst/>
          </a:prstGeom>
        </p:spPr>
        <p:txBody>
          <a:bodyPr wrap="square">
            <a:spAutoFit/>
          </a:bodyPr>
          <a:lstStyle/>
          <a:p>
            <a:r>
              <a:rPr lang="en-US" sz="3600" dirty="0" smtClean="0">
                <a:solidFill>
                  <a:prstClr val="black"/>
                </a:solidFill>
                <a:ea typeface="+mj-ea"/>
                <a:cs typeface="+mj-cs"/>
              </a:rPr>
              <a:t>2 units</a:t>
            </a:r>
            <a:endParaRPr lang="en-US" sz="1200" dirty="0"/>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3209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5527"/>
            <a:ext cx="7313613" cy="868362"/>
          </a:xfrm>
        </p:spPr>
        <p:txBody>
          <a:bodyPr/>
          <a:lstStyle/>
          <a:p>
            <a:r>
              <a:rPr lang="en-US" dirty="0" smtClean="0"/>
              <a:t>Building Setup</a:t>
            </a:r>
            <a:endParaRPr lang="en-US" dirty="0"/>
          </a:p>
        </p:txBody>
      </p:sp>
      <p:pic>
        <p:nvPicPr>
          <p:cNvPr id="34818" name="Picture 2"/>
          <p:cNvPicPr>
            <a:picLocks noChangeAspect="1" noChangeArrowheads="1"/>
          </p:cNvPicPr>
          <p:nvPr/>
        </p:nvPicPr>
        <p:blipFill>
          <a:blip r:embed="rId2"/>
          <a:srcRect/>
          <a:stretch>
            <a:fillRect/>
          </a:stretch>
        </p:blipFill>
        <p:spPr bwMode="auto">
          <a:xfrm>
            <a:off x="635000" y="957880"/>
            <a:ext cx="6436591" cy="5169433"/>
          </a:xfrm>
          <a:prstGeom prst="rect">
            <a:avLst/>
          </a:prstGeom>
          <a:ln>
            <a:noFill/>
          </a:ln>
          <a:effectLst>
            <a:softEdge rad="112500"/>
          </a:effec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Return 5">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3772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503238"/>
            <a:ext cx="8228013" cy="868362"/>
          </a:xfrm>
        </p:spPr>
        <p:txBody>
          <a:bodyPr/>
          <a:lstStyle/>
          <a:p>
            <a:r>
              <a:rPr lang="en-US" dirty="0" smtClean="0"/>
              <a:t>Cleaning /Maintenance Plan</a:t>
            </a:r>
            <a:endParaRPr lang="en-US" dirty="0"/>
          </a:p>
        </p:txBody>
      </p:sp>
      <p:graphicFrame>
        <p:nvGraphicFramePr>
          <p:cNvPr id="4" name="Table 3"/>
          <p:cNvGraphicFramePr>
            <a:graphicFrameLocks noGrp="1"/>
          </p:cNvGraphicFramePr>
          <p:nvPr/>
        </p:nvGraphicFramePr>
        <p:xfrm>
          <a:off x="1524000" y="1896533"/>
          <a:ext cx="6096000" cy="3369732"/>
        </p:xfrm>
        <a:graphic>
          <a:graphicData uri="http://schemas.openxmlformats.org/drawingml/2006/table">
            <a:tbl>
              <a:tblPr firstRow="1" bandRow="1">
                <a:tableStyleId>{5C22544A-7EE6-4342-B048-85BDC9FD1C3A}</a:tableStyleId>
              </a:tblPr>
              <a:tblGrid>
                <a:gridCol w="3048000"/>
                <a:gridCol w="3048000"/>
              </a:tblGrid>
              <a:tr h="561622">
                <a:tc>
                  <a:txBody>
                    <a:bodyPr/>
                    <a:lstStyle/>
                    <a:p>
                      <a:pPr algn="ctr"/>
                      <a:r>
                        <a:rPr lang="en-US" dirty="0" smtClean="0"/>
                        <a:t>Item</a:t>
                      </a:r>
                      <a:endParaRPr lang="en-US" dirty="0"/>
                    </a:p>
                  </a:txBody>
                  <a:tcPr anchor="ctr"/>
                </a:tc>
                <a:tc>
                  <a:txBody>
                    <a:bodyPr/>
                    <a:lstStyle/>
                    <a:p>
                      <a:pPr algn="ctr"/>
                      <a:r>
                        <a:rPr lang="en-US" dirty="0" smtClean="0"/>
                        <a:t>Frequency</a:t>
                      </a:r>
                      <a:endParaRPr lang="en-US" dirty="0"/>
                    </a:p>
                  </a:txBody>
                  <a:tcPr anchor="ctr"/>
                </a:tc>
              </a:tr>
              <a:tr h="561622">
                <a:tc>
                  <a:txBody>
                    <a:bodyPr/>
                    <a:lstStyle/>
                    <a:p>
                      <a:pPr algn="ctr"/>
                      <a:r>
                        <a:rPr lang="en-US" dirty="0" smtClean="0"/>
                        <a:t>Outside</a:t>
                      </a:r>
                      <a:r>
                        <a:rPr lang="en-US" baseline="0" dirty="0" smtClean="0"/>
                        <a:t> </a:t>
                      </a:r>
                      <a:endParaRPr lang="en-US" dirty="0"/>
                    </a:p>
                  </a:txBody>
                  <a:tcPr anchor="ctr"/>
                </a:tc>
                <a:tc>
                  <a:txBody>
                    <a:bodyPr/>
                    <a:lstStyle/>
                    <a:p>
                      <a:pPr algn="ctr"/>
                      <a:r>
                        <a:rPr lang="en-US" dirty="0" smtClean="0"/>
                        <a:t>Monthly</a:t>
                      </a:r>
                      <a:endParaRPr lang="en-US" dirty="0"/>
                    </a:p>
                  </a:txBody>
                  <a:tcPr anchor="ctr"/>
                </a:tc>
              </a:tr>
              <a:tr h="561622">
                <a:tc>
                  <a:txBody>
                    <a:bodyPr/>
                    <a:lstStyle/>
                    <a:p>
                      <a:pPr algn="ctr"/>
                      <a:r>
                        <a:rPr lang="en-US" dirty="0" smtClean="0"/>
                        <a:t>Laser</a:t>
                      </a:r>
                      <a:r>
                        <a:rPr lang="en-US" baseline="0" dirty="0" smtClean="0"/>
                        <a:t> Scanner Window</a:t>
                      </a:r>
                      <a:endParaRPr lang="en-US" dirty="0"/>
                    </a:p>
                  </a:txBody>
                  <a:tcPr anchor="ctr"/>
                </a:tc>
                <a:tc>
                  <a:txBody>
                    <a:bodyPr/>
                    <a:lstStyle/>
                    <a:p>
                      <a:pPr algn="ctr"/>
                      <a:r>
                        <a:rPr lang="en-US" dirty="0" smtClean="0"/>
                        <a:t>Bi-Monthly</a:t>
                      </a:r>
                      <a:endParaRPr lang="en-US" dirty="0"/>
                    </a:p>
                  </a:txBody>
                  <a:tcPr anchor="ctr"/>
                </a:tc>
              </a:tr>
              <a:tr h="561622">
                <a:tc>
                  <a:txBody>
                    <a:bodyPr/>
                    <a:lstStyle/>
                    <a:p>
                      <a:pPr algn="ctr"/>
                      <a:r>
                        <a:rPr lang="en-US" dirty="0" smtClean="0"/>
                        <a:t>Corona Wires</a:t>
                      </a:r>
                      <a:endParaRPr lang="en-US" dirty="0"/>
                    </a:p>
                  </a:txBody>
                  <a:tcPr anchor="ctr"/>
                </a:tc>
                <a:tc>
                  <a:txBody>
                    <a:bodyPr/>
                    <a:lstStyle/>
                    <a:p>
                      <a:pPr algn="ctr"/>
                      <a:r>
                        <a:rPr lang="en-US" dirty="0" smtClean="0"/>
                        <a:t>As needed</a:t>
                      </a:r>
                      <a:r>
                        <a:rPr lang="en-US" baseline="0" dirty="0" smtClean="0"/>
                        <a:t> (Yearly)</a:t>
                      </a:r>
                      <a:endParaRPr lang="en-US" dirty="0"/>
                    </a:p>
                  </a:txBody>
                  <a:tcPr anchor="ctr"/>
                </a:tc>
              </a:tr>
              <a:tr h="561622">
                <a:tc>
                  <a:txBody>
                    <a:bodyPr/>
                    <a:lstStyle/>
                    <a:p>
                      <a:pPr algn="ctr"/>
                      <a:r>
                        <a:rPr lang="en-US" dirty="0" smtClean="0"/>
                        <a:t>Drum Cleaner</a:t>
                      </a:r>
                      <a:endParaRPr lang="en-US" dirty="0"/>
                    </a:p>
                  </a:txBody>
                  <a:tcPr anchor="ctr"/>
                </a:tc>
                <a:tc>
                  <a:txBody>
                    <a:bodyPr/>
                    <a:lstStyle/>
                    <a:p>
                      <a:pPr algn="ctr"/>
                      <a:r>
                        <a:rPr lang="en-US" dirty="0" smtClean="0"/>
                        <a:t>As Needed</a:t>
                      </a:r>
                      <a:r>
                        <a:rPr lang="en-US" baseline="0" dirty="0" smtClean="0"/>
                        <a:t> (Yearly)</a:t>
                      </a:r>
                      <a:endParaRPr lang="en-US" dirty="0"/>
                    </a:p>
                  </a:txBody>
                  <a:tcPr anchor="ctr"/>
                </a:tc>
              </a:tr>
              <a:tr h="561622">
                <a:tc>
                  <a:txBody>
                    <a:bodyPr/>
                    <a:lstStyle/>
                    <a:p>
                      <a:pPr algn="ctr"/>
                      <a:r>
                        <a:rPr lang="en-US" dirty="0" smtClean="0"/>
                        <a:t>Paper Pick-up</a:t>
                      </a:r>
                      <a:r>
                        <a:rPr lang="en-US" baseline="0" dirty="0" smtClean="0"/>
                        <a:t> Roller</a:t>
                      </a:r>
                      <a:endParaRPr lang="en-US" dirty="0"/>
                    </a:p>
                  </a:txBody>
                  <a:tcPr anchor="ctr"/>
                </a:tc>
                <a:tc>
                  <a:txBody>
                    <a:bodyPr/>
                    <a:lstStyle/>
                    <a:p>
                      <a:pPr algn="ctr"/>
                      <a:r>
                        <a:rPr lang="en-US" dirty="0" smtClean="0"/>
                        <a:t>As needed (Yearly)</a:t>
                      </a:r>
                      <a:endParaRPr lang="en-US" dirty="0"/>
                    </a:p>
                  </a:txBody>
                  <a:tcPr anchor="ctr"/>
                </a:tc>
              </a:tr>
            </a:tbl>
          </a:graphicData>
        </a:graphic>
      </p:graphicFrame>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1728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Cleaning</a:t>
            </a:r>
            <a:endParaRPr lang="en-US" dirty="0"/>
          </a:p>
        </p:txBody>
      </p:sp>
      <p:pic>
        <p:nvPicPr>
          <p:cNvPr id="4" name="Picture 3"/>
          <p:cNvPicPr>
            <a:picLocks noChangeAspect="1"/>
          </p:cNvPicPr>
          <p:nvPr/>
        </p:nvPicPr>
        <p:blipFill>
          <a:blip r:embed="rId2"/>
          <a:stretch>
            <a:fillRect/>
          </a:stretch>
        </p:blipFill>
        <p:spPr>
          <a:xfrm>
            <a:off x="457200" y="1417638"/>
            <a:ext cx="2286000" cy="394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999" y="1417638"/>
            <a:ext cx="2878667" cy="3996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6756400" y="1417638"/>
            <a:ext cx="2081252" cy="3996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3908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75"/>
            <a:ext cx="8229600" cy="1143000"/>
          </a:xfrm>
        </p:spPr>
        <p:txBody>
          <a:bodyPr/>
          <a:lstStyle/>
          <a:p>
            <a:r>
              <a:rPr lang="en-US" dirty="0" smtClean="0"/>
              <a:t>Cleaning Laser Scanner Window</a:t>
            </a:r>
            <a:endParaRPr lang="en-US" dirty="0"/>
          </a:p>
        </p:txBody>
      </p:sp>
      <p:pic>
        <p:nvPicPr>
          <p:cNvPr id="4" name="Picture 3"/>
          <p:cNvPicPr>
            <a:picLocks noChangeAspect="1"/>
          </p:cNvPicPr>
          <p:nvPr/>
        </p:nvPicPr>
        <p:blipFill>
          <a:blip r:embed="rId2"/>
          <a:stretch>
            <a:fillRect/>
          </a:stretch>
        </p:blipFill>
        <p:spPr>
          <a:xfrm>
            <a:off x="781050" y="1231374"/>
            <a:ext cx="2046134" cy="4978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276564" y="1517125"/>
            <a:ext cx="4410236" cy="4978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59135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tx1"/>
                </a:solidFill>
                <a:effectLst/>
                <a:uLnTx/>
                <a:uFillTx/>
                <a:latin typeface="+mj-lt"/>
                <a:ea typeface="+mj-ea"/>
                <a:cs typeface="+mj-cs"/>
              </a:rPr>
              <a:t>Cleaning Laser Scanner Window – Cont.</a:t>
            </a:r>
            <a:endParaRPr kumimoji="0" lang="en-US" sz="35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883" y="1371598"/>
            <a:ext cx="3489007" cy="5031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4635856" y="1913467"/>
            <a:ext cx="4050944" cy="4489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5444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3"/>
            <a:ext cx="8229600" cy="1143000"/>
          </a:xfrm>
        </p:spPr>
        <p:txBody>
          <a:bodyPr/>
          <a:lstStyle/>
          <a:p>
            <a:r>
              <a:rPr lang="en-US" dirty="0" smtClean="0"/>
              <a:t>Corona Wires</a:t>
            </a:r>
            <a:endParaRPr lang="en-US" dirty="0"/>
          </a:p>
        </p:txBody>
      </p:sp>
      <p:pic>
        <p:nvPicPr>
          <p:cNvPr id="4" name="Picture 3"/>
          <p:cNvPicPr>
            <a:picLocks noChangeAspect="1"/>
          </p:cNvPicPr>
          <p:nvPr/>
        </p:nvPicPr>
        <p:blipFill>
          <a:blip r:embed="rId2"/>
          <a:stretch>
            <a:fillRect/>
          </a:stretch>
        </p:blipFill>
        <p:spPr>
          <a:xfrm>
            <a:off x="355602" y="1624458"/>
            <a:ext cx="4064000" cy="432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548689" y="1624458"/>
            <a:ext cx="4395246" cy="3938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7143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 Wires – Cont.</a:t>
            </a:r>
            <a:endParaRPr lang="en-US" dirty="0"/>
          </a:p>
        </p:txBody>
      </p:sp>
      <p:pic>
        <p:nvPicPr>
          <p:cNvPr id="4" name="Picture 3"/>
          <p:cNvPicPr>
            <a:picLocks noChangeAspect="1"/>
          </p:cNvPicPr>
          <p:nvPr/>
        </p:nvPicPr>
        <p:blipFill>
          <a:blip r:embed="rId2"/>
          <a:stretch>
            <a:fillRect/>
          </a:stretch>
        </p:blipFill>
        <p:spPr>
          <a:xfrm>
            <a:off x="135464" y="1417638"/>
            <a:ext cx="4416098" cy="473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910667" y="1383772"/>
            <a:ext cx="3776133" cy="4768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51846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Cleaning</a:t>
            </a:r>
            <a:endParaRPr lang="en-US" dirty="0"/>
          </a:p>
        </p:txBody>
      </p:sp>
      <p:pic>
        <p:nvPicPr>
          <p:cNvPr id="4" name="Picture 3"/>
          <p:cNvPicPr>
            <a:picLocks noChangeAspect="1"/>
          </p:cNvPicPr>
          <p:nvPr/>
        </p:nvPicPr>
        <p:blipFill>
          <a:blip r:embed="rId2"/>
          <a:stretch>
            <a:fillRect/>
          </a:stretch>
        </p:blipFill>
        <p:spPr>
          <a:xfrm>
            <a:off x="457200" y="2133599"/>
            <a:ext cx="3915169" cy="3579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4683" y="2133599"/>
            <a:ext cx="3162117" cy="3579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94551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Cleaning – Cont.</a:t>
            </a:r>
            <a:endParaRPr lang="en-US" dirty="0"/>
          </a:p>
        </p:txBody>
      </p:sp>
      <p:pic>
        <p:nvPicPr>
          <p:cNvPr id="4" name="Picture 3"/>
          <p:cNvPicPr>
            <a:picLocks noChangeAspect="1"/>
          </p:cNvPicPr>
          <p:nvPr/>
        </p:nvPicPr>
        <p:blipFill>
          <a:blip r:embed="rId2"/>
          <a:stretch>
            <a:fillRect/>
          </a:stretch>
        </p:blipFill>
        <p:spPr>
          <a:xfrm>
            <a:off x="358075" y="1417638"/>
            <a:ext cx="3703449" cy="469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622799" y="1417638"/>
            <a:ext cx="3773596" cy="469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1035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Cleaning – Cont.</a:t>
            </a:r>
            <a:endParaRPr lang="en-US" dirty="0"/>
          </a:p>
        </p:txBody>
      </p:sp>
      <p:pic>
        <p:nvPicPr>
          <p:cNvPr id="7" name="Picture 6"/>
          <p:cNvPicPr>
            <a:picLocks noChangeAspect="1"/>
          </p:cNvPicPr>
          <p:nvPr/>
        </p:nvPicPr>
        <p:blipFill>
          <a:blip r:embed="rId2"/>
          <a:stretch>
            <a:fillRect/>
          </a:stretch>
        </p:blipFill>
        <p:spPr>
          <a:xfrm>
            <a:off x="647370" y="1417638"/>
            <a:ext cx="3623132" cy="5000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5376333" y="1417639"/>
            <a:ext cx="3494399" cy="5000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6109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Paper Pick-up Rollers</a:t>
            </a:r>
            <a:endParaRPr lang="en-US" dirty="0"/>
          </a:p>
        </p:txBody>
      </p:sp>
      <p:pic>
        <p:nvPicPr>
          <p:cNvPr id="4" name="Picture 3"/>
          <p:cNvPicPr>
            <a:picLocks noChangeAspect="1"/>
          </p:cNvPicPr>
          <p:nvPr/>
        </p:nvPicPr>
        <p:blipFill>
          <a:blip r:embed="rId2"/>
          <a:stretch>
            <a:fillRect/>
          </a:stretch>
        </p:blipFill>
        <p:spPr>
          <a:xfrm>
            <a:off x="1749972" y="1498028"/>
            <a:ext cx="2980330" cy="5123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5113542" y="1555127"/>
            <a:ext cx="1870941" cy="5009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Return 6">
            <a:hlinkClick r:id="rId4"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952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0"/>
            <a:ext cx="8243454" cy="868362"/>
          </a:xfrm>
        </p:spPr>
        <p:txBody>
          <a:bodyPr/>
          <a:lstStyle/>
          <a:p>
            <a:r>
              <a:rPr lang="en-US" dirty="0" smtClean="0"/>
              <a:t># of Computers per location</a:t>
            </a:r>
            <a:endParaRPr lang="en-US" dirty="0"/>
          </a:p>
        </p:txBody>
      </p:sp>
      <p:sp>
        <p:nvSpPr>
          <p:cNvPr id="3" name="Content Placeholder 2"/>
          <p:cNvSpPr>
            <a:spLocks noGrp="1"/>
          </p:cNvSpPr>
          <p:nvPr>
            <p:ph idx="1"/>
          </p:nvPr>
        </p:nvSpPr>
        <p:spPr>
          <a:xfrm>
            <a:off x="401782" y="1015340"/>
            <a:ext cx="8243454" cy="5292437"/>
          </a:xfrm>
        </p:spPr>
        <p:txBody>
          <a:bodyPr>
            <a:normAutofit fontScale="85000" lnSpcReduction="20000"/>
          </a:bodyPr>
          <a:lstStyle/>
          <a:p>
            <a:r>
              <a:rPr lang="en-US" sz="2000" b="1" dirty="0" smtClean="0"/>
              <a:t>Office: </a:t>
            </a:r>
          </a:p>
          <a:p>
            <a:pPr lvl="1"/>
            <a:r>
              <a:rPr lang="en-US" sz="2000" dirty="0" smtClean="0"/>
              <a:t>3  computers</a:t>
            </a:r>
          </a:p>
          <a:p>
            <a:r>
              <a:rPr lang="en-US" sz="2000" b="1" dirty="0" smtClean="0"/>
              <a:t>Copy Room:</a:t>
            </a:r>
          </a:p>
          <a:p>
            <a:pPr lvl="1"/>
            <a:r>
              <a:rPr lang="en-US" sz="2000" dirty="0" smtClean="0"/>
              <a:t>1 computer</a:t>
            </a:r>
          </a:p>
          <a:p>
            <a:r>
              <a:rPr lang="en-US" sz="2000" b="1" dirty="0" smtClean="0"/>
              <a:t>Library: </a:t>
            </a:r>
          </a:p>
          <a:p>
            <a:pPr lvl="1"/>
            <a:r>
              <a:rPr lang="en-US" sz="2000" dirty="0" smtClean="0"/>
              <a:t>8 computers</a:t>
            </a:r>
          </a:p>
          <a:p>
            <a:r>
              <a:rPr lang="en-US" sz="2000" b="1" dirty="0" smtClean="0"/>
              <a:t>Computer Lab: </a:t>
            </a:r>
          </a:p>
          <a:p>
            <a:pPr lvl="1"/>
            <a:r>
              <a:rPr lang="en-US" sz="2000" dirty="0" smtClean="0"/>
              <a:t>26 computers</a:t>
            </a:r>
          </a:p>
          <a:p>
            <a:r>
              <a:rPr lang="en-US" sz="2000" b="1" dirty="0" smtClean="0"/>
              <a:t>Classrooms (including Art)</a:t>
            </a:r>
            <a:r>
              <a:rPr lang="en-US" sz="2000" dirty="0" smtClean="0"/>
              <a:t>: </a:t>
            </a:r>
          </a:p>
          <a:p>
            <a:pPr lvl="1"/>
            <a:r>
              <a:rPr lang="en-US" sz="2000" dirty="0" smtClean="0"/>
              <a:t>64 computers (4 per/classroom)</a:t>
            </a:r>
          </a:p>
          <a:p>
            <a:r>
              <a:rPr lang="en-US" sz="2000" b="1" dirty="0" smtClean="0"/>
              <a:t>Physical Education </a:t>
            </a:r>
          </a:p>
          <a:p>
            <a:pPr lvl="1"/>
            <a:r>
              <a:rPr lang="en-US" sz="2000" dirty="0" smtClean="0"/>
              <a:t>1 computer</a:t>
            </a:r>
          </a:p>
          <a:p>
            <a:r>
              <a:rPr lang="en-US" sz="2000" b="1" dirty="0" smtClean="0"/>
              <a:t>Music</a:t>
            </a:r>
          </a:p>
          <a:p>
            <a:pPr lvl="1"/>
            <a:r>
              <a:rPr lang="en-US" sz="2000" dirty="0" smtClean="0"/>
              <a:t>1 computer</a:t>
            </a:r>
          </a:p>
          <a:p>
            <a:endParaRPr lang="en-US" dirty="0"/>
          </a:p>
        </p:txBody>
      </p:sp>
      <p:sp>
        <p:nvSpPr>
          <p:cNvPr id="4" name="TextBox 3"/>
          <p:cNvSpPr txBox="1"/>
          <p:nvPr/>
        </p:nvSpPr>
        <p:spPr>
          <a:xfrm>
            <a:off x="4999904" y="1607128"/>
            <a:ext cx="322810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solidFill>
                  <a:schemeClr val="tx1"/>
                </a:solidFill>
              </a:rPr>
              <a:t>Total # of Computers:</a:t>
            </a:r>
          </a:p>
          <a:p>
            <a:pPr lvl="1" algn="ctr"/>
            <a:endParaRPr lang="en-US" sz="1600" dirty="0" smtClean="0">
              <a:solidFill>
                <a:schemeClr val="tx1"/>
              </a:solidFill>
            </a:endParaRPr>
          </a:p>
          <a:p>
            <a:pPr algn="ctr"/>
            <a:r>
              <a:rPr lang="en-US" sz="1600" b="1" i="1" dirty="0" smtClean="0">
                <a:solidFill>
                  <a:schemeClr val="tx1"/>
                </a:solidFill>
              </a:rPr>
              <a:t>104 computers</a:t>
            </a:r>
          </a:p>
          <a:p>
            <a:endParaRPr lang="en-US" sz="1600" b="1" i="1" dirty="0" smtClean="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4999904" y="3151909"/>
            <a:ext cx="3228109" cy="2958122"/>
          </a:xfrm>
          <a:prstGeom prst="rect">
            <a:avLst/>
          </a:prstGeom>
          <a:noFill/>
          <a:ln w="9525">
            <a:noFill/>
            <a:miter lim="800000"/>
            <a:headEnd/>
            <a:tailEnd/>
          </a:ln>
        </p:spPr>
      </p:pic>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Return 7">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23239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22" y="381000"/>
            <a:ext cx="7772400" cy="1362075"/>
          </a:xfrm>
        </p:spPr>
        <p:txBody>
          <a:bodyPr>
            <a:normAutofit fontScale="90000"/>
          </a:bodyPr>
          <a:lstStyle/>
          <a:p>
            <a:r>
              <a:rPr lang="en-US" dirty="0" smtClean="0"/>
              <a:t/>
            </a:r>
            <a:br>
              <a:rPr lang="en-US" dirty="0" smtClean="0"/>
            </a:br>
            <a:r>
              <a:rPr lang="en-US" dirty="0" smtClean="0"/>
              <a:t>Maintenance Plan</a:t>
            </a:r>
            <a:br>
              <a:rPr lang="en-US" dirty="0" smtClean="0"/>
            </a:br>
            <a:r>
              <a:rPr lang="en-US" sz="2700" dirty="0" smtClean="0">
                <a:solidFill>
                  <a:schemeClr val="dk1"/>
                </a:solidFill>
              </a:rPr>
              <a:t>Xerox 5150</a:t>
            </a:r>
            <a:endParaRPr lang="en-US" dirty="0"/>
          </a:p>
        </p:txBody>
      </p:sp>
      <p:sp>
        <p:nvSpPr>
          <p:cNvPr id="4" name="Rectangle 3"/>
          <p:cNvSpPr/>
          <p:nvPr/>
        </p:nvSpPr>
        <p:spPr>
          <a:xfrm>
            <a:off x="4724400" y="5728754"/>
            <a:ext cx="1485900" cy="584775"/>
          </a:xfrm>
          <a:prstGeom prst="rect">
            <a:avLst/>
          </a:prstGeom>
        </p:spPr>
        <p:txBody>
          <a:bodyPr wrap="square">
            <a:spAutoFit/>
          </a:bodyPr>
          <a:lstStyle/>
          <a:p>
            <a:r>
              <a:rPr lang="en-US" sz="3200" dirty="0" smtClean="0">
                <a:solidFill>
                  <a:prstClr val="black"/>
                </a:solidFill>
                <a:ea typeface="+mj-ea"/>
                <a:cs typeface="+mj-cs"/>
              </a:rPr>
              <a:t>1 units</a:t>
            </a:r>
            <a:endParaRPr lang="en-US" sz="1100" dirty="0"/>
          </a:p>
        </p:txBody>
      </p:sp>
      <p:pic>
        <p:nvPicPr>
          <p:cNvPr id="6" name="Picture 2" descr="http://images.amatteroffax.com/images/inventoryimages/136748030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61485" y="1743075"/>
            <a:ext cx="5314237" cy="39856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32090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Toner Cartridges</a:t>
            </a:r>
            <a:endParaRPr lang="en-US" dirty="0"/>
          </a:p>
        </p:txBody>
      </p:sp>
      <p:sp>
        <p:nvSpPr>
          <p:cNvPr id="3" name="Content Placeholder 2"/>
          <p:cNvSpPr>
            <a:spLocks noGrp="1"/>
          </p:cNvSpPr>
          <p:nvPr>
            <p:ph idx="1"/>
          </p:nvPr>
        </p:nvSpPr>
        <p:spPr/>
        <p:txBody>
          <a:bodyPr>
            <a:normAutofit/>
          </a:bodyPr>
          <a:lstStyle/>
          <a:p>
            <a:r>
              <a:rPr lang="en-US" dirty="0" smtClean="0"/>
              <a:t>A typical toner cartridge will provide 64,000 pages.</a:t>
            </a:r>
          </a:p>
          <a:p>
            <a:pPr lvl="1"/>
            <a:r>
              <a:rPr lang="en-US" dirty="0" smtClean="0"/>
              <a:t>This is just an estimate and depends on conditions such as content, paper size, paper type and the computer environment.   </a:t>
            </a:r>
          </a:p>
          <a:p>
            <a:r>
              <a:rPr lang="en-US" dirty="0" smtClean="0"/>
              <a:t>Toner should never be thrown out as the remaining toner can cause an explosion.</a:t>
            </a:r>
          </a:p>
          <a:p>
            <a:pPr lvl="1"/>
            <a:r>
              <a:rPr lang="en-US" dirty="0" smtClean="0"/>
              <a:t>The old toner cartridge should be returned in the box the replacement toner came in.  Xerox toner boxes come with return labels for old containers.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8848" y="274638"/>
            <a:ext cx="2007952" cy="1325562"/>
          </a:xfrm>
          <a:prstGeom prst="rect">
            <a:avLst/>
          </a:prstGeom>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95679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Consumables</a:t>
            </a:r>
            <a:endParaRPr lang="en-US" dirty="0"/>
          </a:p>
        </p:txBody>
      </p:sp>
      <p:sp>
        <p:nvSpPr>
          <p:cNvPr id="3" name="Content Placeholder 2"/>
          <p:cNvSpPr>
            <a:spLocks noGrp="1"/>
          </p:cNvSpPr>
          <p:nvPr>
            <p:ph idx="1"/>
          </p:nvPr>
        </p:nvSpPr>
        <p:spPr/>
        <p:txBody>
          <a:bodyPr/>
          <a:lstStyle/>
          <a:p>
            <a:r>
              <a:rPr lang="en-US" dirty="0" smtClean="0"/>
              <a:t>A message will appear on the display screen and will walk you through the replacement of consumables.</a:t>
            </a:r>
          </a:p>
          <a:p>
            <a:endParaRPr lang="en-US" dirty="0"/>
          </a:p>
        </p:txBody>
      </p:sp>
      <p:pic>
        <p:nvPicPr>
          <p:cNvPr id="4" name="Picture 3"/>
          <p:cNvPicPr>
            <a:picLocks noChangeAspect="1"/>
          </p:cNvPicPr>
          <p:nvPr/>
        </p:nvPicPr>
        <p:blipFill>
          <a:blip r:embed="rId2"/>
          <a:stretch>
            <a:fillRect/>
          </a:stretch>
        </p:blipFill>
        <p:spPr>
          <a:xfrm>
            <a:off x="236482" y="3429000"/>
            <a:ext cx="3086100" cy="2044700"/>
          </a:xfrm>
          <a:prstGeom prst="rect">
            <a:avLst/>
          </a:prstGeom>
        </p:spPr>
      </p:pic>
      <p:pic>
        <p:nvPicPr>
          <p:cNvPr id="5" name="Picture 4"/>
          <p:cNvPicPr>
            <a:picLocks noChangeAspect="1"/>
          </p:cNvPicPr>
          <p:nvPr/>
        </p:nvPicPr>
        <p:blipFill>
          <a:blip r:embed="rId3"/>
          <a:stretch>
            <a:fillRect/>
          </a:stretch>
        </p:blipFill>
        <p:spPr>
          <a:xfrm>
            <a:off x="3685189" y="2634517"/>
            <a:ext cx="2781300" cy="2308192"/>
          </a:xfrm>
          <a:prstGeom prst="rect">
            <a:avLst/>
          </a:prstGeom>
        </p:spPr>
      </p:pic>
      <p:pic>
        <p:nvPicPr>
          <p:cNvPr id="6" name="Picture 5"/>
          <p:cNvPicPr>
            <a:picLocks noChangeAspect="1"/>
          </p:cNvPicPr>
          <p:nvPr/>
        </p:nvPicPr>
        <p:blipFill>
          <a:blip r:embed="rId4"/>
          <a:stretch>
            <a:fillRect/>
          </a:stretch>
        </p:blipFill>
        <p:spPr>
          <a:xfrm>
            <a:off x="6781800" y="4464050"/>
            <a:ext cx="2095500" cy="2019300"/>
          </a:xfrm>
          <a:prstGeom prst="rect">
            <a:avLst/>
          </a:prstGeom>
        </p:spPr>
      </p:pic>
      <p:sp>
        <p:nvSpPr>
          <p:cNvPr id="7" name="Action Button: Forward or Next 6">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54624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Cleaning</a:t>
            </a:r>
            <a:endParaRPr lang="en-US" dirty="0"/>
          </a:p>
        </p:txBody>
      </p:sp>
      <p:sp>
        <p:nvSpPr>
          <p:cNvPr id="3" name="Content Placeholder 2"/>
          <p:cNvSpPr>
            <a:spLocks noGrp="1"/>
          </p:cNvSpPr>
          <p:nvPr>
            <p:ph idx="1"/>
          </p:nvPr>
        </p:nvSpPr>
        <p:spPr/>
        <p:txBody>
          <a:bodyPr/>
          <a:lstStyle/>
          <a:p>
            <a:r>
              <a:rPr lang="en-US" dirty="0" smtClean="0"/>
              <a:t>The machine will issue the following message “the Scanner may be dirty.  See user guide or label instructions on the document feeder to wipe the scanning glass.” </a:t>
            </a:r>
            <a:endParaRPr lang="en-US" dirty="0"/>
          </a:p>
        </p:txBody>
      </p:sp>
      <p:pic>
        <p:nvPicPr>
          <p:cNvPr id="5" name="Picture 4"/>
          <p:cNvPicPr>
            <a:picLocks noChangeAspect="1"/>
          </p:cNvPicPr>
          <p:nvPr/>
        </p:nvPicPr>
        <p:blipFill>
          <a:blip r:embed="rId2"/>
          <a:stretch>
            <a:fillRect/>
          </a:stretch>
        </p:blipFill>
        <p:spPr>
          <a:xfrm>
            <a:off x="3016469" y="3390513"/>
            <a:ext cx="3429000" cy="2954451"/>
          </a:xfrm>
          <a:prstGeom prst="rect">
            <a:avLst/>
          </a:prstGeom>
        </p:spPr>
      </p:pic>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3368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Cleaning</a:t>
            </a:r>
            <a:endParaRPr lang="en-US" dirty="0"/>
          </a:p>
        </p:txBody>
      </p:sp>
      <p:sp>
        <p:nvSpPr>
          <p:cNvPr id="3" name="Content Placeholder 2"/>
          <p:cNvSpPr>
            <a:spLocks noGrp="1"/>
          </p:cNvSpPr>
          <p:nvPr>
            <p:ph idx="1"/>
          </p:nvPr>
        </p:nvSpPr>
        <p:spPr/>
        <p:txBody>
          <a:bodyPr/>
          <a:lstStyle/>
          <a:p>
            <a:pPr>
              <a:buNone/>
            </a:pPr>
            <a:r>
              <a:rPr lang="en-US" dirty="0" smtClean="0"/>
              <a:t>Once a month clean the document feeder rollers.  This should be done with a damp cloth.  Take note not to use organic solvents.  </a:t>
            </a:r>
            <a:endParaRPr lang="en-US" dirty="0"/>
          </a:p>
        </p:txBody>
      </p:sp>
      <p:pic>
        <p:nvPicPr>
          <p:cNvPr id="4" name="Picture 3"/>
          <p:cNvPicPr>
            <a:picLocks noChangeAspect="1"/>
          </p:cNvPicPr>
          <p:nvPr/>
        </p:nvPicPr>
        <p:blipFill>
          <a:blip r:embed="rId2"/>
          <a:stretch>
            <a:fillRect/>
          </a:stretch>
        </p:blipFill>
        <p:spPr>
          <a:xfrm>
            <a:off x="2415627" y="3027741"/>
            <a:ext cx="4521200" cy="3077455"/>
          </a:xfrm>
          <a:prstGeom prst="rect">
            <a:avLst/>
          </a:prstGeom>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51727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779"/>
            <a:ext cx="7770813" cy="1087821"/>
          </a:xfrm>
        </p:spPr>
        <p:txBody>
          <a:bodyPr/>
          <a:lstStyle/>
          <a:p>
            <a:r>
              <a:rPr lang="en-US" sz="6000" b="1" dirty="0" smtClean="0"/>
              <a:t>Other Problems</a:t>
            </a:r>
            <a:endParaRPr lang="en-US" sz="6000" b="1" dirty="0"/>
          </a:p>
        </p:txBody>
      </p:sp>
      <p:sp>
        <p:nvSpPr>
          <p:cNvPr id="3" name="Content Placeholder 2"/>
          <p:cNvSpPr>
            <a:spLocks noGrp="1"/>
          </p:cNvSpPr>
          <p:nvPr>
            <p:ph idx="1"/>
          </p:nvPr>
        </p:nvSpPr>
        <p:spPr/>
        <p:txBody>
          <a:bodyPr>
            <a:normAutofit/>
          </a:bodyPr>
          <a:lstStyle/>
          <a:p>
            <a:r>
              <a:rPr lang="en-US" dirty="0" smtClean="0"/>
              <a:t>Other parts may break or need occasional replacement.  </a:t>
            </a:r>
          </a:p>
          <a:p>
            <a:r>
              <a:rPr lang="en-US" dirty="0" smtClean="0"/>
              <a:t>To handle these types of maintenance items as well as regular cleaning a contract with Hudson Valley Office Equipment will be used.  The price based on the number of pages our price is based on usage of  .0171 cents per page. This includes providing all consumables for the printers.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6667" y="0"/>
            <a:ext cx="1060133" cy="1600200"/>
          </a:xfrm>
          <a:prstGeom prst="rect">
            <a:avLst/>
          </a:prstGeom>
        </p:spPr>
      </p:pic>
      <p:sp>
        <p:nvSpPr>
          <p:cNvPr id="5" name="Action Button: Forward or Next 4">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Return 5">
            <a:hlinkClick r:id="rId3"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1270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017" y="6068291"/>
            <a:ext cx="8910983" cy="369332"/>
          </a:xfrm>
          <a:prstGeom prst="rect">
            <a:avLst/>
          </a:prstGeom>
        </p:spPr>
        <p:txBody>
          <a:bodyPr wrap="square">
            <a:spAutoFit/>
          </a:bodyPr>
          <a:lstStyle/>
          <a:p>
            <a:r>
              <a:rPr lang="en-US" dirty="0" smtClean="0"/>
              <a:t>http://</a:t>
            </a:r>
            <a:r>
              <a:rPr lang="en-US" dirty="0" err="1" smtClean="0"/>
              <a:t>www.ogs.state.ny.us</a:t>
            </a:r>
            <a:r>
              <a:rPr lang="en-US" dirty="0" smtClean="0"/>
              <a:t>/purchase/</a:t>
            </a:r>
            <a:r>
              <a:rPr lang="en-US" dirty="0" err="1" smtClean="0"/>
              <a:t>snt</a:t>
            </a:r>
            <a:r>
              <a:rPr lang="en-US" dirty="0" smtClean="0"/>
              <a:t>/</a:t>
            </a:r>
            <a:r>
              <a:rPr lang="en-US" dirty="0" err="1" smtClean="0"/>
              <a:t>awardnotes</a:t>
            </a:r>
            <a:r>
              <a:rPr lang="en-US" dirty="0" smtClean="0"/>
              <a:t>/7552522418can.HTM</a:t>
            </a:r>
            <a:endParaRPr lang="en-US" dirty="0"/>
          </a:p>
        </p:txBody>
      </p:sp>
      <p:sp>
        <p:nvSpPr>
          <p:cNvPr id="7" name="TextBox 6"/>
          <p:cNvSpPr txBox="1"/>
          <p:nvPr/>
        </p:nvSpPr>
        <p:spPr>
          <a:xfrm>
            <a:off x="1974273" y="92364"/>
            <a:ext cx="5313073" cy="584776"/>
          </a:xfrm>
          <a:prstGeom prst="rect">
            <a:avLst/>
          </a:prstGeom>
          <a:noFill/>
        </p:spPr>
        <p:txBody>
          <a:bodyPr wrap="none" rtlCol="0">
            <a:spAutoFit/>
          </a:bodyPr>
          <a:lstStyle/>
          <a:p>
            <a:r>
              <a:rPr lang="en-US" sz="3200" b="1" dirty="0" smtClean="0"/>
              <a:t>Environmental Considerations</a:t>
            </a:r>
            <a:endParaRPr lang="en-US" sz="3200" b="1" dirty="0"/>
          </a:p>
        </p:txBody>
      </p:sp>
      <p:sp>
        <p:nvSpPr>
          <p:cNvPr id="8" name="TextBox 7"/>
          <p:cNvSpPr txBox="1"/>
          <p:nvPr/>
        </p:nvSpPr>
        <p:spPr>
          <a:xfrm>
            <a:off x="1104755" y="2683770"/>
            <a:ext cx="7735457" cy="3539430"/>
          </a:xfrm>
          <a:prstGeom prst="rect">
            <a:avLst/>
          </a:prstGeom>
          <a:noFill/>
        </p:spPr>
        <p:txBody>
          <a:bodyPr wrap="square" rtlCol="0">
            <a:spAutoFit/>
          </a:bodyPr>
          <a:lstStyle/>
          <a:p>
            <a:r>
              <a:rPr lang="en-US" sz="1600" b="1" dirty="0" smtClean="0"/>
              <a:t>Energy Star Compliant</a:t>
            </a:r>
          </a:p>
          <a:p>
            <a:r>
              <a:rPr lang="en-US" sz="1600" dirty="0"/>
              <a:t>	</a:t>
            </a:r>
            <a:r>
              <a:rPr lang="en-US" sz="1600" dirty="0" smtClean="0"/>
              <a:t> All products incorporate the following:</a:t>
            </a:r>
          </a:p>
          <a:p>
            <a:pPr marL="742950" lvl="1" indent="-285750">
              <a:buFont typeface="Arial"/>
              <a:buChar char="•"/>
            </a:pPr>
            <a:r>
              <a:rPr lang="en-US" sz="1600" dirty="0"/>
              <a:t>Conserving energy through power management</a:t>
            </a:r>
          </a:p>
          <a:p>
            <a:pPr marL="742950" lvl="1" indent="-285750">
              <a:buFont typeface="Arial"/>
              <a:buChar char="•"/>
            </a:pPr>
            <a:r>
              <a:rPr lang="en-US" sz="1600" dirty="0"/>
              <a:t>Sleep mode</a:t>
            </a:r>
          </a:p>
          <a:p>
            <a:pPr marL="742950" lvl="1" indent="-285750">
              <a:buFont typeface="Arial"/>
              <a:buChar char="•"/>
            </a:pPr>
            <a:r>
              <a:rPr lang="en-US" sz="1600" dirty="0"/>
              <a:t>Running cooler and lasting longer</a:t>
            </a:r>
          </a:p>
          <a:p>
            <a:pPr marL="742950" lvl="1" indent="-285750">
              <a:buFont typeface="Arial"/>
              <a:buChar char="•"/>
            </a:pPr>
            <a:r>
              <a:rPr lang="en-US" sz="1600" dirty="0"/>
              <a:t>On average, 25% more efficient</a:t>
            </a:r>
            <a:endParaRPr lang="en-US" sz="1600" dirty="0" smtClean="0"/>
          </a:p>
          <a:p>
            <a:r>
              <a:rPr lang="en-US" sz="1600" b="1" dirty="0" smtClean="0"/>
              <a:t>Product Take Back/ Recycling</a:t>
            </a:r>
          </a:p>
          <a:p>
            <a:r>
              <a:rPr lang="en-US" sz="1600" b="1" dirty="0"/>
              <a:t>	</a:t>
            </a:r>
            <a:r>
              <a:rPr lang="en-US" sz="1600" dirty="0"/>
              <a:t>Brother International Corporation has engaged Sims Recycling Solutions to </a:t>
            </a:r>
            <a:r>
              <a:rPr lang="en-US" sz="1600" dirty="0" smtClean="0"/>
              <a:t>perform </a:t>
            </a:r>
            <a:r>
              <a:rPr lang="en-US" sz="1600" dirty="0"/>
              <a:t>recycling services in the State of New York. </a:t>
            </a:r>
            <a:r>
              <a:rPr lang="en-US" sz="1600" dirty="0" smtClean="0"/>
              <a:t>For more information and drop off site(s) please </a:t>
            </a:r>
            <a:r>
              <a:rPr lang="en-US" sz="1600" dirty="0" smtClean="0">
                <a:hlinkClick r:id="rId2"/>
              </a:rPr>
              <a:t>click here</a:t>
            </a:r>
            <a:r>
              <a:rPr lang="en-US" sz="1600" dirty="0" smtClean="0"/>
              <a:t>.  Or call </a:t>
            </a:r>
            <a:r>
              <a:rPr lang="en-US" sz="1600" dirty="0"/>
              <a:t>1-888-699-</a:t>
            </a:r>
            <a:r>
              <a:rPr lang="en-US" sz="1600" dirty="0" smtClean="0"/>
              <a:t>6632.</a:t>
            </a:r>
          </a:p>
          <a:p>
            <a:r>
              <a:rPr lang="en-US" sz="1600" b="1" dirty="0" smtClean="0"/>
              <a:t>Toner Cartridge Disposal</a:t>
            </a:r>
          </a:p>
          <a:p>
            <a:r>
              <a:rPr lang="en-US" sz="1600" dirty="0"/>
              <a:t>	</a:t>
            </a:r>
            <a:r>
              <a:rPr lang="en-US" sz="1600" dirty="0" smtClean="0"/>
              <a:t>Brother offers free shipping labels to ship used toner cartridges for disposal. 	</a:t>
            </a:r>
            <a:r>
              <a:rPr lang="en-US" sz="1600" dirty="0" smtClean="0">
                <a:hlinkClick r:id="rId3"/>
              </a:rPr>
              <a:t>Click here</a:t>
            </a:r>
            <a:r>
              <a:rPr lang="en-US" sz="1600" dirty="0" smtClean="0"/>
              <a:t>.</a:t>
            </a:r>
          </a:p>
          <a:p>
            <a:endParaRPr lang="en-US" sz="1600" b="1" dirty="0" smtClean="0"/>
          </a:p>
        </p:txBody>
      </p:sp>
      <p:pic>
        <p:nvPicPr>
          <p:cNvPr id="10" name="Picture 9"/>
          <p:cNvPicPr>
            <a:picLocks noChangeAspect="1"/>
          </p:cNvPicPr>
          <p:nvPr/>
        </p:nvPicPr>
        <p:blipFill>
          <a:blip r:embed="rId4"/>
          <a:stretch>
            <a:fillRect/>
          </a:stretch>
        </p:blipFill>
        <p:spPr>
          <a:xfrm>
            <a:off x="1104755" y="677140"/>
            <a:ext cx="6182591" cy="2006630"/>
          </a:xfrm>
          <a:prstGeom prst="rect">
            <a:avLst/>
          </a:prstGeom>
        </p:spPr>
      </p:pic>
      <p:sp>
        <p:nvSpPr>
          <p:cNvPr id="11" name="Action Button: Home 10">
            <a:hlinkClick r:id="rId5" action="ppaction://hlinksldjump" highlightClick="1"/>
          </p:cNvPr>
          <p:cNvSpPr/>
          <p:nvPr/>
        </p:nvSpPr>
        <p:spPr>
          <a:xfrm>
            <a:off x="7962900" y="6540501"/>
            <a:ext cx="533400" cy="317499"/>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44773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015067" y="757238"/>
            <a:ext cx="7313613" cy="868362"/>
          </a:xfrm>
        </p:spPr>
        <p:txBody>
          <a:bodyPr/>
          <a:lstStyle/>
          <a:p>
            <a:r>
              <a:rPr lang="en-US" dirty="0" smtClean="0"/>
              <a:t>References</a:t>
            </a:r>
            <a:endParaRPr lang="en-US" dirty="0"/>
          </a:p>
        </p:txBody>
      </p:sp>
      <p:sp>
        <p:nvSpPr>
          <p:cNvPr id="10" name="Content Placeholder 2"/>
          <p:cNvSpPr txBox="1">
            <a:spLocks/>
          </p:cNvSpPr>
          <p:nvPr/>
        </p:nvSpPr>
        <p:spPr>
          <a:xfrm>
            <a:off x="745067" y="2348971"/>
            <a:ext cx="7313613" cy="4056062"/>
          </a:xfrm>
          <a:prstGeom prst="rect">
            <a:avLst/>
          </a:prstGeom>
        </p:spPr>
        <p:txBody>
          <a:bodyPr vert="horz" lIns="91440" tIns="0" rIns="45720" bIns="0" rtlCol="0" anchor="t" anchorCtr="0">
            <a:normAutofit/>
          </a:bodyPr>
          <a:lstStyle>
            <a:lvl1pPr marL="0" indent="0" algn="l" defTabSz="914400" rtl="0" eaLnBrk="1" latinLnBrk="0" hangingPunct="1">
              <a:spcBef>
                <a:spcPts val="0"/>
              </a:spcBef>
              <a:buSzPct val="90000"/>
              <a:buFontTx/>
              <a:buNone/>
              <a:defRPr sz="2200" kern="1200">
                <a:solidFill>
                  <a:schemeClr val="tx1"/>
                </a:solidFill>
                <a:latin typeface="+mn-lt"/>
                <a:ea typeface="+mn-ea"/>
                <a:cs typeface="+mn-cs"/>
              </a:defRPr>
            </a:lvl1pPr>
            <a:lvl2pPr marL="457200" indent="0" algn="l" defTabSz="914400" rtl="0" eaLnBrk="1" latinLnBrk="0" hangingPunct="1">
              <a:spcBef>
                <a:spcPts val="600"/>
              </a:spcBef>
              <a:buSzPct val="90000"/>
              <a:buFontTx/>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SzPct val="90000"/>
              <a:buFontTx/>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SzPct val="90000"/>
              <a:buFontTx/>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SzPct val="90000"/>
              <a:buFontTx/>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9pPr>
          </a:lstStyle>
          <a:p>
            <a:r>
              <a:rPr lang="en-US" b="1" dirty="0" smtClean="0"/>
              <a:t>Brother Advanced User Manuals:  </a:t>
            </a:r>
          </a:p>
          <a:p>
            <a:pPr lvl="1"/>
            <a:r>
              <a:rPr lang="en-US" dirty="0" smtClean="0"/>
              <a:t>HL-2275DW</a:t>
            </a:r>
          </a:p>
          <a:p>
            <a:pPr lvl="1"/>
            <a:r>
              <a:rPr lang="en-US" dirty="0" smtClean="0">
                <a:cs typeface="Goudy Old Style"/>
              </a:rPr>
              <a:t>MFC-J4410DW</a:t>
            </a:r>
          </a:p>
          <a:p>
            <a:pPr lvl="1"/>
            <a:r>
              <a:rPr lang="en-US" dirty="0" smtClean="0">
                <a:solidFill>
                  <a:schemeClr val="dk1"/>
                </a:solidFill>
              </a:rPr>
              <a:t>MFC-9560CDW</a:t>
            </a:r>
          </a:p>
          <a:p>
            <a:r>
              <a:rPr lang="en-US" b="1" dirty="0" smtClean="0">
                <a:latin typeface="Goudy Old Style"/>
                <a:cs typeface="Goudy Old Style"/>
              </a:rPr>
              <a:t>Xerox WorkCentre 5150 </a:t>
            </a:r>
          </a:p>
          <a:p>
            <a:pPr lvl="1"/>
            <a:r>
              <a:rPr lang="en-US" dirty="0" smtClean="0">
                <a:latin typeface="Goudy Old Style"/>
                <a:cs typeface="Goudy Old Style"/>
              </a:rPr>
              <a:t>Copier/Printer System Administration Guide</a:t>
            </a:r>
          </a:p>
          <a:p>
            <a:r>
              <a:rPr lang="en-US" b="1" dirty="0" err="1" smtClean="0">
                <a:latin typeface="Goudy Old Style"/>
                <a:cs typeface="Goudy Old Style"/>
              </a:rPr>
              <a:t>BrotherMall.com</a:t>
            </a:r>
            <a:endParaRPr lang="en-US" b="1" dirty="0" smtClean="0">
              <a:latin typeface="Goudy Old Style"/>
              <a:cs typeface="Goudy Old Style"/>
            </a:endParaRPr>
          </a:p>
        </p:txBody>
      </p:sp>
      <p:sp>
        <p:nvSpPr>
          <p:cNvPr id="12" name="Action Button: Home 11">
            <a:hlinkClick r:id="rId2" action="ppaction://hlinksldjump" highlightClick="1"/>
          </p:cNvPr>
          <p:cNvSpPr/>
          <p:nvPr/>
        </p:nvSpPr>
        <p:spPr>
          <a:xfrm>
            <a:off x="7962900" y="6540501"/>
            <a:ext cx="533400" cy="317499"/>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4376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 of Printers per location</a:t>
            </a:r>
            <a:endParaRPr lang="en-US" dirty="0"/>
          </a:p>
        </p:txBody>
      </p:sp>
      <p:sp>
        <p:nvSpPr>
          <p:cNvPr id="3" name="Content Placeholder 2"/>
          <p:cNvSpPr>
            <a:spLocks noGrp="1"/>
          </p:cNvSpPr>
          <p:nvPr>
            <p:ph idx="1"/>
          </p:nvPr>
        </p:nvSpPr>
        <p:spPr>
          <a:xfrm>
            <a:off x="457200" y="907946"/>
            <a:ext cx="7962405" cy="5849113"/>
          </a:xfrm>
        </p:spPr>
        <p:txBody>
          <a:bodyPr>
            <a:normAutofit fontScale="85000" lnSpcReduction="20000"/>
          </a:bodyPr>
          <a:lstStyle/>
          <a:p>
            <a:r>
              <a:rPr lang="en-US" b="1" dirty="0" smtClean="0"/>
              <a:t>Office: </a:t>
            </a:r>
          </a:p>
          <a:p>
            <a:pPr lvl="1"/>
            <a:r>
              <a:rPr lang="en-US" sz="2400" dirty="0" smtClean="0"/>
              <a:t>1 basic printer</a:t>
            </a:r>
          </a:p>
          <a:p>
            <a:r>
              <a:rPr lang="en-US" b="1" dirty="0" smtClean="0"/>
              <a:t>Copy Room:</a:t>
            </a:r>
          </a:p>
          <a:p>
            <a:pPr lvl="1"/>
            <a:r>
              <a:rPr lang="en-US" sz="2400" dirty="0" smtClean="0"/>
              <a:t>1 Xerox copier/printers</a:t>
            </a:r>
          </a:p>
          <a:p>
            <a:r>
              <a:rPr lang="en-US" b="1" dirty="0" smtClean="0"/>
              <a:t>Library: </a:t>
            </a:r>
          </a:p>
          <a:p>
            <a:pPr lvl="1"/>
            <a:r>
              <a:rPr lang="en-US" sz="2400" dirty="0" smtClean="0"/>
              <a:t>1 multifunction printer</a:t>
            </a:r>
          </a:p>
          <a:p>
            <a:r>
              <a:rPr lang="en-US" b="1" dirty="0" smtClean="0"/>
              <a:t>Computer Lab: </a:t>
            </a:r>
          </a:p>
          <a:p>
            <a:pPr lvl="1"/>
            <a:r>
              <a:rPr lang="en-US" sz="2400" dirty="0" smtClean="0"/>
              <a:t>1 high speed printer</a:t>
            </a:r>
          </a:p>
          <a:p>
            <a:r>
              <a:rPr lang="en-US" b="1" dirty="0" smtClean="0"/>
              <a:t>Classrooms</a:t>
            </a:r>
            <a:r>
              <a:rPr lang="en-US" dirty="0" smtClean="0"/>
              <a:t>: </a:t>
            </a:r>
          </a:p>
          <a:p>
            <a:pPr lvl="1"/>
            <a:r>
              <a:rPr lang="en-US" sz="2400" dirty="0" smtClean="0"/>
              <a:t>15 basic printers (1 per classroom)</a:t>
            </a:r>
          </a:p>
          <a:p>
            <a:r>
              <a:rPr lang="en-US" b="1" dirty="0" smtClean="0"/>
              <a:t>PE and Music share: </a:t>
            </a:r>
          </a:p>
          <a:p>
            <a:pPr lvl="1"/>
            <a:r>
              <a:rPr lang="en-US" sz="2400" dirty="0" smtClean="0"/>
              <a:t>1 basic printer</a:t>
            </a:r>
          </a:p>
          <a:p>
            <a:r>
              <a:rPr lang="en-US" b="1" dirty="0" smtClean="0"/>
              <a:t>Art Room:</a:t>
            </a:r>
          </a:p>
          <a:p>
            <a:pPr lvl="1"/>
            <a:r>
              <a:rPr lang="en-US" sz="2400" dirty="0" smtClean="0"/>
              <a:t>1 color printer</a:t>
            </a:r>
          </a:p>
          <a:p>
            <a:endParaRPr lang="en-US" dirty="0" smtClean="0"/>
          </a:p>
          <a:p>
            <a:pPr>
              <a:buNone/>
            </a:pPr>
            <a:endParaRPr lang="en-US" dirty="0"/>
          </a:p>
        </p:txBody>
      </p:sp>
      <p:sp>
        <p:nvSpPr>
          <p:cNvPr id="4" name="TextBox 3"/>
          <p:cNvSpPr txBox="1"/>
          <p:nvPr/>
        </p:nvSpPr>
        <p:spPr>
          <a:xfrm>
            <a:off x="4999904" y="1607128"/>
            <a:ext cx="322810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solidFill>
                  <a:schemeClr val="tx1"/>
                </a:solidFill>
              </a:rPr>
              <a:t>Total # of Printers Needed:</a:t>
            </a:r>
          </a:p>
          <a:p>
            <a:endParaRPr lang="en-US" sz="1600" b="1" dirty="0" smtClean="0">
              <a:solidFill>
                <a:schemeClr val="tx1"/>
              </a:solidFill>
            </a:endParaRPr>
          </a:p>
          <a:p>
            <a:pPr lvl="1">
              <a:buFont typeface="Wingdings" pitchFamily="2" charset="2"/>
              <a:buChar char="q"/>
            </a:pPr>
            <a:r>
              <a:rPr lang="en-US" sz="1600" dirty="0" smtClean="0">
                <a:solidFill>
                  <a:schemeClr val="tx1"/>
                </a:solidFill>
              </a:rPr>
              <a:t>17 basic printers</a:t>
            </a:r>
          </a:p>
          <a:p>
            <a:pPr lvl="1">
              <a:buFont typeface="Wingdings" pitchFamily="2" charset="2"/>
              <a:buChar char="q"/>
            </a:pPr>
            <a:r>
              <a:rPr lang="en-US" sz="1600" dirty="0" smtClean="0">
                <a:solidFill>
                  <a:schemeClr val="tx1"/>
                </a:solidFill>
              </a:rPr>
              <a:t> 1 multifunction printers</a:t>
            </a:r>
          </a:p>
          <a:p>
            <a:pPr lvl="1">
              <a:buFont typeface="Wingdings" pitchFamily="2" charset="2"/>
              <a:buChar char="q"/>
            </a:pPr>
            <a:r>
              <a:rPr lang="en-US" sz="1600" dirty="0" smtClean="0">
                <a:solidFill>
                  <a:schemeClr val="tx1"/>
                </a:solidFill>
              </a:rPr>
              <a:t> 1 high speed</a:t>
            </a:r>
          </a:p>
          <a:p>
            <a:pPr lvl="1">
              <a:buFont typeface="Wingdings" pitchFamily="2" charset="2"/>
              <a:buChar char="q"/>
            </a:pPr>
            <a:r>
              <a:rPr lang="en-US" sz="1600" dirty="0" smtClean="0">
                <a:solidFill>
                  <a:schemeClr val="tx1"/>
                </a:solidFill>
              </a:rPr>
              <a:t> 1 Xerox copier/printers</a:t>
            </a:r>
          </a:p>
          <a:p>
            <a:pPr lvl="1">
              <a:buFont typeface="Wingdings" pitchFamily="2" charset="2"/>
              <a:buChar char="q"/>
            </a:pPr>
            <a:r>
              <a:rPr lang="en-US" sz="1600" dirty="0" smtClean="0">
                <a:solidFill>
                  <a:schemeClr val="tx1"/>
                </a:solidFill>
              </a:rPr>
              <a:t> 1 color printer</a:t>
            </a:r>
          </a:p>
          <a:p>
            <a:pPr lvl="1">
              <a:buFont typeface="Wingdings" pitchFamily="2" charset="2"/>
              <a:buChar char="q"/>
            </a:pPr>
            <a:endParaRPr lang="en-US" sz="1600" dirty="0" smtClean="0">
              <a:solidFill>
                <a:schemeClr val="tx1"/>
              </a:solidFill>
            </a:endParaRPr>
          </a:p>
          <a:p>
            <a:r>
              <a:rPr lang="en-US" sz="1600" b="1" dirty="0" smtClean="0">
                <a:solidFill>
                  <a:schemeClr val="tx1"/>
                </a:solidFill>
              </a:rPr>
              <a:t>Total: </a:t>
            </a:r>
            <a:r>
              <a:rPr lang="en-US" sz="1600" b="1" i="1" dirty="0" smtClean="0">
                <a:solidFill>
                  <a:schemeClr val="tx1"/>
                </a:solidFill>
              </a:rPr>
              <a:t>21 printers</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Return 6">
            <a:hlinkClick r:id="rId2"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7899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1562"/>
            <a:ext cx="7772400" cy="1362075"/>
          </a:xfrm>
        </p:spPr>
        <p:txBody>
          <a:bodyPr/>
          <a:lstStyle/>
          <a:p>
            <a:pPr>
              <a:lnSpc>
                <a:spcPct val="100000"/>
              </a:lnSpc>
            </a:pPr>
            <a:r>
              <a:rPr lang="en-US" sz="4000" dirty="0" smtClean="0"/>
              <a:t>Recommended Printers &amp;</a:t>
            </a:r>
            <a:br>
              <a:rPr lang="en-US" sz="4000" dirty="0" smtClean="0"/>
            </a:br>
            <a:r>
              <a:rPr lang="en-US" sz="4000" dirty="0" smtClean="0"/>
              <a:t>                               Rationales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536465165"/>
              </p:ext>
            </p:extLst>
          </p:nvPr>
        </p:nvGraphicFramePr>
        <p:xfrm>
          <a:off x="719666" y="2137832"/>
          <a:ext cx="6654416" cy="4114800"/>
        </p:xfrm>
        <a:graphic>
          <a:graphicData uri="http://schemas.openxmlformats.org/drawingml/2006/table">
            <a:tbl>
              <a:tblPr firstRow="1" bandRow="1">
                <a:tableStyleId>{073A0DAA-6AF3-43AB-8588-CEC1D06C72B9}</a:tableStyleId>
              </a:tblPr>
              <a:tblGrid>
                <a:gridCol w="3327208"/>
                <a:gridCol w="3327208"/>
              </a:tblGrid>
              <a:tr h="447657">
                <a:tc>
                  <a:txBody>
                    <a:bodyPr/>
                    <a:lstStyle/>
                    <a:p>
                      <a:r>
                        <a:rPr lang="en-US" sz="2400" dirty="0" smtClean="0"/>
                        <a:t>Location</a:t>
                      </a:r>
                      <a:endParaRPr lang="en-US" sz="2400" dirty="0"/>
                    </a:p>
                  </a:txBody>
                  <a:tcPr/>
                </a:tc>
                <a:tc>
                  <a:txBody>
                    <a:bodyPr/>
                    <a:lstStyle/>
                    <a:p>
                      <a:r>
                        <a:rPr lang="en-US" sz="2400" dirty="0" smtClean="0"/>
                        <a:t>Printer</a:t>
                      </a:r>
                      <a:r>
                        <a:rPr lang="en-US" sz="2400" baseline="0" dirty="0" smtClean="0"/>
                        <a:t> Selected</a:t>
                      </a:r>
                      <a:endParaRPr lang="en-US" sz="2400" dirty="0"/>
                    </a:p>
                  </a:txBody>
                  <a:tcPr/>
                </a:tc>
              </a:tr>
              <a:tr h="1103811">
                <a:tc>
                  <a:txBody>
                    <a:bodyPr/>
                    <a:lstStyle/>
                    <a:p>
                      <a:pPr>
                        <a:lnSpc>
                          <a:spcPct val="150000"/>
                        </a:lnSpc>
                      </a:pPr>
                      <a:r>
                        <a:rPr lang="en-US" sz="2400" b="1" dirty="0" smtClean="0"/>
                        <a:t>Classrooms </a:t>
                      </a:r>
                    </a:p>
                    <a:p>
                      <a:pPr>
                        <a:lnSpc>
                          <a:spcPct val="150000"/>
                        </a:lnSpc>
                      </a:pPr>
                      <a:r>
                        <a:rPr lang="en-US" sz="2400" b="1" dirty="0" smtClean="0"/>
                        <a:t>P.E./Music</a:t>
                      </a:r>
                      <a:endParaRPr lang="en-US" sz="2400" dirty="0"/>
                    </a:p>
                  </a:txBody>
                  <a:tcPr/>
                </a:tc>
                <a:tc>
                  <a:txBody>
                    <a:bodyPr/>
                    <a:lstStyle/>
                    <a:p>
                      <a:pPr>
                        <a:lnSpc>
                          <a:spcPct val="150000"/>
                        </a:lnSpc>
                      </a:pPr>
                      <a:r>
                        <a:rPr lang="en-US" sz="2400" b="1" dirty="0" smtClean="0">
                          <a:hlinkClick r:id="rId2" action="ppaction://hlinksldjump"/>
                        </a:rPr>
                        <a:t>HL-2275DW </a:t>
                      </a:r>
                      <a:endParaRPr lang="en-US" sz="2400" dirty="0"/>
                    </a:p>
                  </a:txBody>
                  <a:tcPr/>
                </a:tc>
              </a:tr>
              <a:tr h="607096">
                <a:tc>
                  <a:txBody>
                    <a:bodyPr/>
                    <a:lstStyle/>
                    <a:p>
                      <a:pPr>
                        <a:lnSpc>
                          <a:spcPct val="150000"/>
                        </a:lnSpc>
                      </a:pPr>
                      <a:r>
                        <a:rPr lang="pl-PL" sz="2400" b="1" dirty="0" smtClean="0"/>
                        <a:t>Art</a:t>
                      </a:r>
                      <a:endParaRPr lang="en-US" sz="2400" dirty="0"/>
                    </a:p>
                  </a:txBody>
                  <a:tcPr/>
                </a:tc>
                <a:tc>
                  <a:txBody>
                    <a:bodyPr/>
                    <a:lstStyle/>
                    <a:p>
                      <a:pPr>
                        <a:lnSpc>
                          <a:spcPct val="150000"/>
                        </a:lnSpc>
                      </a:pPr>
                      <a:r>
                        <a:rPr lang="pl-PL" sz="2400" b="1" dirty="0" smtClean="0">
                          <a:hlinkClick r:id="rId3" action="ppaction://hlinksldjump"/>
                        </a:rPr>
                        <a:t>MFC-</a:t>
                      </a:r>
                      <a:r>
                        <a:rPr lang="en-US" sz="2400" b="1" dirty="0" smtClean="0">
                          <a:hlinkClick r:id="rId3" action="ppaction://hlinksldjump"/>
                        </a:rPr>
                        <a:t>J</a:t>
                      </a:r>
                      <a:r>
                        <a:rPr lang="pl-PL" sz="2400" b="1" dirty="0" smtClean="0">
                          <a:hlinkClick r:id="rId3" action="ppaction://hlinksldjump"/>
                        </a:rPr>
                        <a:t>4410</a:t>
                      </a:r>
                      <a:r>
                        <a:rPr lang="en-US" sz="2400" b="1" dirty="0" smtClean="0">
                          <a:hlinkClick r:id="rId3" action="ppaction://hlinksldjump"/>
                        </a:rPr>
                        <a:t>DW</a:t>
                      </a:r>
                      <a:r>
                        <a:rPr lang="pl-PL" sz="2400" b="1" dirty="0" smtClean="0">
                          <a:hlinkClick r:id="rId3" action="ppaction://hlinksldjump"/>
                        </a:rPr>
                        <a:t> </a:t>
                      </a:r>
                      <a:endParaRPr lang="en-US" sz="2400" dirty="0"/>
                    </a:p>
                  </a:txBody>
                  <a:tcPr/>
                </a:tc>
              </a:tr>
              <a:tr h="607096">
                <a:tc>
                  <a:txBody>
                    <a:bodyPr/>
                    <a:lstStyle/>
                    <a:p>
                      <a:pPr>
                        <a:lnSpc>
                          <a:spcPct val="150000"/>
                        </a:lnSpc>
                      </a:pPr>
                      <a:r>
                        <a:rPr lang="en-US" sz="2400" b="1" dirty="0" smtClean="0"/>
                        <a:t>Library &amp; Computer Lab</a:t>
                      </a:r>
                      <a:endParaRPr lang="en-US" sz="2400" dirty="0"/>
                    </a:p>
                  </a:txBody>
                  <a:tcPr/>
                </a:tc>
                <a:tc>
                  <a:txBody>
                    <a:bodyPr/>
                    <a:lstStyle/>
                    <a:p>
                      <a:pPr>
                        <a:lnSpc>
                          <a:spcPct val="150000"/>
                        </a:lnSpc>
                      </a:pPr>
                      <a:r>
                        <a:rPr lang="en-US" sz="2400" b="1" dirty="0" smtClean="0">
                          <a:solidFill>
                            <a:schemeClr val="dk1"/>
                          </a:solidFill>
                          <a:hlinkClick r:id="rId4" action="ppaction://hlinksldjump"/>
                        </a:rPr>
                        <a:t>MFC-9560CDW</a:t>
                      </a:r>
                      <a:endParaRPr lang="en-US" sz="2400" dirty="0"/>
                    </a:p>
                  </a:txBody>
                  <a:tcPr/>
                </a:tc>
              </a:tr>
              <a:tr h="60709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400" b="1" dirty="0" smtClean="0"/>
                        <a:t>Office</a:t>
                      </a:r>
                      <a:r>
                        <a:rPr lang="en-US" sz="2400" b="1" baseline="0" dirty="0" smtClean="0"/>
                        <a:t> Copy Room</a:t>
                      </a:r>
                      <a:endParaRPr lang="en-US" sz="2400" dirty="0"/>
                    </a:p>
                  </a:txBody>
                  <a:tcPr/>
                </a:tc>
                <a:tc>
                  <a:txBody>
                    <a:bodyPr/>
                    <a:lstStyle/>
                    <a:p>
                      <a:pPr>
                        <a:lnSpc>
                          <a:spcPct val="150000"/>
                        </a:lnSpc>
                      </a:pPr>
                      <a:r>
                        <a:rPr lang="en-US" sz="2400" b="1" dirty="0" smtClean="0">
                          <a:hlinkClick r:id="rId5" action="ppaction://hlinksldjump"/>
                        </a:rPr>
                        <a:t>Xerox Work Centre 5150 </a:t>
                      </a:r>
                      <a:endParaRPr lang="en-US" sz="2400" dirty="0"/>
                    </a:p>
                  </a:txBody>
                  <a:tcPr/>
                </a:tc>
              </a:tr>
            </a:tbl>
          </a:graphicData>
        </a:graphic>
      </p:graphicFrame>
      <p:sp>
        <p:nvSpPr>
          <p:cNvPr id="5" name="Action Button: Home 4">
            <a:hlinkClick r:id="rId6" action="ppaction://hlinksldjump" highlightClick="1"/>
          </p:cNvPr>
          <p:cNvSpPr/>
          <p:nvPr/>
        </p:nvSpPr>
        <p:spPr>
          <a:xfrm>
            <a:off x="7962900" y="6540501"/>
            <a:ext cx="533400" cy="317499"/>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3831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sz="3600" b="1" dirty="0" smtClean="0"/>
              <a:t>Printers Selected</a:t>
            </a:r>
            <a:endParaRPr lang="en-US" sz="3600"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6400" y="969396"/>
            <a:ext cx="2270558" cy="2270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email">
            <a:extLst>
              <a:ext uri="{BEBA8EAE-BF5A-486C-A8C5-ECC9F3942E4B}">
                <a14:imgProps xmlns:a14="http://schemas.microsoft.com/office/drawing/2010/main">
                  <a14:imgLayer r:embed="rId4">
                    <a14:imgEffect>
                      <a14:backgroundRemoval t="200" b="100000" l="0" r="100000"/>
                    </a14:imgEffect>
                  </a14:imgLayer>
                </a14:imgProps>
              </a:ext>
              <a:ext uri="{28A0092B-C50C-407E-A947-70E740481C1C}">
                <a14:useLocalDpi xmlns:a14="http://schemas.microsoft.com/office/drawing/2010/main"/>
              </a:ext>
            </a:extLst>
          </a:blip>
          <a:stretch>
            <a:fillRect/>
          </a:stretch>
        </p:blipFill>
        <p:spPr>
          <a:xfrm>
            <a:off x="1309518" y="937419"/>
            <a:ext cx="2041307" cy="2041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3239954"/>
            <a:ext cx="2569190" cy="3253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34389" y="3503993"/>
            <a:ext cx="3989326" cy="2989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622286" y="2609394"/>
            <a:ext cx="1415772" cy="369332"/>
          </a:xfrm>
          <a:prstGeom prst="rect">
            <a:avLst/>
          </a:prstGeom>
          <a:noFill/>
        </p:spPr>
        <p:txBody>
          <a:bodyPr wrap="none" rtlCol="0">
            <a:spAutoFit/>
          </a:bodyPr>
          <a:lstStyle/>
          <a:p>
            <a:r>
              <a:rPr lang="en-US" b="1" dirty="0"/>
              <a:t>HL-2275DW</a:t>
            </a:r>
            <a:endParaRPr lang="en-US" dirty="0"/>
          </a:p>
        </p:txBody>
      </p:sp>
      <p:sp>
        <p:nvSpPr>
          <p:cNvPr id="5" name="Rectangle 4"/>
          <p:cNvSpPr/>
          <p:nvPr/>
        </p:nvSpPr>
        <p:spPr>
          <a:xfrm>
            <a:off x="5444788" y="2870622"/>
            <a:ext cx="1633781" cy="369332"/>
          </a:xfrm>
          <a:prstGeom prst="rect">
            <a:avLst/>
          </a:prstGeom>
        </p:spPr>
        <p:txBody>
          <a:bodyPr wrap="none">
            <a:spAutoFit/>
          </a:bodyPr>
          <a:lstStyle/>
          <a:p>
            <a:r>
              <a:rPr lang="en-US" b="1" dirty="0">
                <a:cs typeface="Goudy Old Style"/>
              </a:rPr>
              <a:t>MFC-J4410DW </a:t>
            </a:r>
            <a:endParaRPr lang="en-US" dirty="0"/>
          </a:p>
        </p:txBody>
      </p:sp>
      <p:sp>
        <p:nvSpPr>
          <p:cNvPr id="9" name="Rectangle 8"/>
          <p:cNvSpPr/>
          <p:nvPr/>
        </p:nvSpPr>
        <p:spPr>
          <a:xfrm>
            <a:off x="5748661" y="6123885"/>
            <a:ext cx="2479352" cy="369332"/>
          </a:xfrm>
          <a:prstGeom prst="rect">
            <a:avLst/>
          </a:prstGeom>
        </p:spPr>
        <p:txBody>
          <a:bodyPr wrap="none">
            <a:spAutoFit/>
          </a:bodyPr>
          <a:lstStyle/>
          <a:p>
            <a:pPr>
              <a:spcBef>
                <a:spcPts val="0"/>
              </a:spcBef>
              <a:buNone/>
            </a:pPr>
            <a:r>
              <a:rPr lang="en-US" b="1" dirty="0">
                <a:cs typeface="Goudy Old Style"/>
              </a:rPr>
              <a:t>Xerox WorkCentre 5150</a:t>
            </a:r>
          </a:p>
        </p:txBody>
      </p:sp>
      <p:sp>
        <p:nvSpPr>
          <p:cNvPr id="10" name="Rectangle 9"/>
          <p:cNvSpPr/>
          <p:nvPr/>
        </p:nvSpPr>
        <p:spPr>
          <a:xfrm>
            <a:off x="1301685" y="6381282"/>
            <a:ext cx="1736373" cy="369332"/>
          </a:xfrm>
          <a:prstGeom prst="rect">
            <a:avLst/>
          </a:prstGeom>
          <a:solidFill>
            <a:schemeClr val="bg1"/>
          </a:solidFill>
        </p:spPr>
        <p:txBody>
          <a:bodyPr wrap="none">
            <a:spAutoFit/>
          </a:bodyPr>
          <a:lstStyle/>
          <a:p>
            <a:r>
              <a:rPr lang="en-US" b="1" dirty="0">
                <a:solidFill>
                  <a:schemeClr val="dk1"/>
                </a:solidFill>
              </a:rPr>
              <a:t>MFC-9560CDW</a:t>
            </a:r>
          </a:p>
        </p:txBody>
      </p:sp>
      <p:sp>
        <p:nvSpPr>
          <p:cNvPr id="11" name="Action Button: Forward or Next 10">
            <a:hlinkClick r:id="" action="ppaction://hlinkshowjump?jump=nextslide" highlightClick="1"/>
          </p:cNvPr>
          <p:cNvSpPr/>
          <p:nvPr/>
        </p:nvSpPr>
        <p:spPr>
          <a:xfrm>
            <a:off x="7374083" y="6540501"/>
            <a:ext cx="499918" cy="317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Return 11">
            <a:hlinkClick r:id="rId7" action="ppaction://hlinksldjump" highlightClick="1"/>
          </p:cNvPr>
          <p:cNvSpPr/>
          <p:nvPr/>
        </p:nvSpPr>
        <p:spPr>
          <a:xfrm>
            <a:off x="7999412" y="6540501"/>
            <a:ext cx="457201" cy="317499"/>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4689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3717</TotalTime>
  <Words>2641</Words>
  <Application>Microsoft Macintosh PowerPoint</Application>
  <PresentationFormat>On-screen Show (4:3)</PresentationFormat>
  <Paragraphs>543</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Inkwell</vt:lpstr>
      <vt:lpstr>Ink Blots </vt:lpstr>
      <vt:lpstr>Table of Contents</vt:lpstr>
      <vt:lpstr>Building Demographics</vt:lpstr>
      <vt:lpstr>Demographics</vt:lpstr>
      <vt:lpstr>Building Setup</vt:lpstr>
      <vt:lpstr># of Computers per location</vt:lpstr>
      <vt:lpstr># of Printers per location</vt:lpstr>
      <vt:lpstr>Recommended Printers &amp;                                Rationales</vt:lpstr>
      <vt:lpstr>Printers Selected</vt:lpstr>
      <vt:lpstr>PowerPoint Presentation</vt:lpstr>
      <vt:lpstr>PowerPoint Presentation</vt:lpstr>
      <vt:lpstr>PowerPoint Presentation</vt:lpstr>
      <vt:lpstr>Art Room Printer</vt:lpstr>
      <vt:lpstr>Rationale for Inkjet in the Art Room</vt:lpstr>
      <vt:lpstr>Rationale for Inkjet in the Art Room Continued</vt:lpstr>
      <vt:lpstr>PowerPoint Presentation</vt:lpstr>
      <vt:lpstr>PowerPoint Presentation</vt:lpstr>
      <vt:lpstr>Rationale for Library &amp; Computer Lab Continued</vt:lpstr>
      <vt:lpstr>Copy Room Printer</vt:lpstr>
      <vt:lpstr>Rationale for Copy Room Printer</vt:lpstr>
      <vt:lpstr>Rationale for Copy Room Printer Continued</vt:lpstr>
      <vt:lpstr>Purchase Plan &amp; Yearly Estimates</vt:lpstr>
      <vt:lpstr>PowerPoint Presentation</vt:lpstr>
      <vt:lpstr>Consumables</vt:lpstr>
      <vt:lpstr>PowerPoint Presentation</vt:lpstr>
      <vt:lpstr>PowerPoint Presentation</vt:lpstr>
      <vt:lpstr>PowerPoint Presentation</vt:lpstr>
      <vt:lpstr>PowerPoint Presentation</vt:lpstr>
      <vt:lpstr>PowerPoint Presentation</vt:lpstr>
      <vt:lpstr>Maintenance Plans</vt:lpstr>
      <vt:lpstr>Maintenance Plan Brother HL-2275DW</vt:lpstr>
      <vt:lpstr>Cleaning Maintenance</vt:lpstr>
      <vt:lpstr>Outside Cleaning Schedule  Once per Month by ETS or Classroom Teacher</vt:lpstr>
      <vt:lpstr>Cleaning Corona Wire</vt:lpstr>
      <vt:lpstr>Drum Cleaning</vt:lpstr>
      <vt:lpstr>Drum Cleaning – Cont.</vt:lpstr>
      <vt:lpstr>Drum – Cont.</vt:lpstr>
      <vt:lpstr>Drum – Cont.</vt:lpstr>
      <vt:lpstr>Drum – Finished</vt:lpstr>
      <vt:lpstr>Cleaning Paper Pickup Roller</vt:lpstr>
      <vt:lpstr>Maintenance Plan Brother MFC-J4410DW </vt:lpstr>
      <vt:lpstr>Cleaning Maintenance</vt:lpstr>
      <vt:lpstr>Cleaning and Checking the Printer</vt:lpstr>
      <vt:lpstr>Cleaning the Printers Platen </vt:lpstr>
      <vt:lpstr>Cleaning the Paper Feed Rollers</vt:lpstr>
      <vt:lpstr>Cleaning the Paper Feed Rollers - Continued</vt:lpstr>
      <vt:lpstr>Cleaning the Paper Pick-up Rollers</vt:lpstr>
      <vt:lpstr>Cleaning the Paper Pick-up Rollers: Tray #2</vt:lpstr>
      <vt:lpstr> Maintenance Plan MFC-9560CDW</vt:lpstr>
      <vt:lpstr>Cleaning /Maintenance Plan</vt:lpstr>
      <vt:lpstr>Outside Cleaning</vt:lpstr>
      <vt:lpstr>Cleaning Laser Scanner Window</vt:lpstr>
      <vt:lpstr>PowerPoint Presentation</vt:lpstr>
      <vt:lpstr>Corona Wires</vt:lpstr>
      <vt:lpstr>Corona Wires – Cont.</vt:lpstr>
      <vt:lpstr>Drum Cleaning</vt:lpstr>
      <vt:lpstr>Drum Cleaning – Cont.</vt:lpstr>
      <vt:lpstr>Drum Cleaning – Cont.</vt:lpstr>
      <vt:lpstr>Cleaning Paper Pick-up Rollers</vt:lpstr>
      <vt:lpstr> Maintenance Plan Xerox 5150</vt:lpstr>
      <vt:lpstr>Toner Cartridges</vt:lpstr>
      <vt:lpstr>Replacing Consumables</vt:lpstr>
      <vt:lpstr>Machine Cleaning</vt:lpstr>
      <vt:lpstr>Machine Cleaning</vt:lpstr>
      <vt:lpstr>Other Problems</vt:lpstr>
      <vt:lpstr>PowerPoint Presentation</vt:lpstr>
      <vt:lpstr>References</vt:lpstr>
    </vt:vector>
  </TitlesOfParts>
  <Company>St. Helena's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Slaven</dc:creator>
  <cp:lastModifiedBy>Andrea Slaven</cp:lastModifiedBy>
  <cp:revision>83</cp:revision>
  <dcterms:created xsi:type="dcterms:W3CDTF">2013-03-26T22:51:32Z</dcterms:created>
  <dcterms:modified xsi:type="dcterms:W3CDTF">2013-12-12T04:30:00Z</dcterms:modified>
</cp:coreProperties>
</file>